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79" r:id="rId4"/>
    <p:sldMasterId id="2147483681" r:id="rId5"/>
    <p:sldMasterId id="2147483683" r:id="rId6"/>
    <p:sldMasterId id="2147483685" r:id="rId7"/>
    <p:sldMasterId id="2147483687" r:id="rId8"/>
    <p:sldMasterId id="2147483689" r:id="rId9"/>
    <p:sldMasterId id="2147483690" r:id="rId10"/>
    <p:sldMasterId id="2147483691" r:id="rId11"/>
  </p:sldMasterIdLst>
  <p:notesMasterIdLst>
    <p:notesMasterId r:id="rId46"/>
  </p:notesMasterIdLst>
  <p:sldIdLst>
    <p:sldId id="452" r:id="rId12"/>
    <p:sldId id="442" r:id="rId13"/>
    <p:sldId id="451" r:id="rId14"/>
    <p:sldId id="454" r:id="rId15"/>
    <p:sldId id="311" r:id="rId16"/>
    <p:sldId id="453" r:id="rId17"/>
    <p:sldId id="552" r:id="rId18"/>
    <p:sldId id="309" r:id="rId19"/>
    <p:sldId id="314" r:id="rId20"/>
    <p:sldId id="315" r:id="rId21"/>
    <p:sldId id="316" r:id="rId22"/>
    <p:sldId id="321" r:id="rId23"/>
    <p:sldId id="320" r:id="rId24"/>
    <p:sldId id="440" r:id="rId25"/>
    <p:sldId id="455" r:id="rId26"/>
    <p:sldId id="443" r:id="rId27"/>
    <p:sldId id="459" r:id="rId28"/>
    <p:sldId id="553" r:id="rId29"/>
    <p:sldId id="310" r:id="rId30"/>
    <p:sldId id="554" r:id="rId31"/>
    <p:sldId id="312" r:id="rId32"/>
    <p:sldId id="313" r:id="rId33"/>
    <p:sldId id="441" r:id="rId34"/>
    <p:sldId id="456" r:id="rId35"/>
    <p:sldId id="446" r:id="rId36"/>
    <p:sldId id="457" r:id="rId37"/>
    <p:sldId id="444" r:id="rId38"/>
    <p:sldId id="458" r:id="rId39"/>
    <p:sldId id="447" r:id="rId40"/>
    <p:sldId id="449" r:id="rId41"/>
    <p:sldId id="318" r:id="rId42"/>
    <p:sldId id="317" r:id="rId43"/>
    <p:sldId id="319" r:id="rId44"/>
    <p:sldId id="450" r:id="rId45"/>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BC6"/>
    <a:srgbClr val="A7B219"/>
    <a:srgbClr val="029BC6"/>
    <a:srgbClr val="2584C2"/>
    <a:srgbClr val="C76513"/>
    <a:srgbClr val="A7B216"/>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60" autoAdjust="0"/>
    <p:restoredTop sz="94660"/>
  </p:normalViewPr>
  <p:slideViewPr>
    <p:cSldViewPr snapToGrid="0">
      <p:cViewPr varScale="1">
        <p:scale>
          <a:sx n="85" d="100"/>
          <a:sy n="85" d="100"/>
        </p:scale>
        <p:origin x="10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597A42BD-4D54-4133-A3D1-444A11930988}" type="datetimeFigureOut">
              <a:rPr lang="fr-FR" smtClean="0"/>
              <a:t>02/10/2025</a:t>
            </a:fld>
            <a:endParaRPr lang="fr-FR"/>
          </a:p>
        </p:txBody>
      </p:sp>
      <p:sp>
        <p:nvSpPr>
          <p:cNvPr id="4" name="Espace réservé de l'image des diapositives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03077C34-3937-450D-9EF3-990155376498}" type="slidenum">
              <a:rPr lang="fr-FR" smtClean="0"/>
              <a:t>‹N°›</a:t>
            </a:fld>
            <a:endParaRPr lang="fr-FR"/>
          </a:p>
        </p:txBody>
      </p:sp>
    </p:spTree>
    <p:extLst>
      <p:ext uri="{BB962C8B-B14F-4D97-AF65-F5344CB8AC3E}">
        <p14:creationId xmlns:p14="http://schemas.microsoft.com/office/powerpoint/2010/main" val="425382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FA8ACD2B-2DD3-4761-B439-81CAF1B3DE9F}"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157419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8ACD2B-2DD3-4761-B439-81CAF1B3DE9F}"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199312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8ACD2B-2DD3-4761-B439-81CAF1B3DE9F}"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84948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8" name="Espace réservé du titre 1"/>
          <p:cNvSpPr>
            <a:spLocks noGrp="1"/>
          </p:cNvSpPr>
          <p:nvPr>
            <p:ph type="title"/>
          </p:nvPr>
        </p:nvSpPr>
        <p:spPr bwMode="auto">
          <a:xfrm>
            <a:off x="467544" y="44624"/>
            <a:ext cx="86764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0">
                <a:latin typeface="Segoe UI Black" panose="020B0A02040204020203" pitchFamily="34" charset="0"/>
                <a:ea typeface="Segoe UI Black" panose="020B0A02040204020203" pitchFamily="34" charset="0"/>
                <a:cs typeface="Ebrima" panose="02000000000000000000" pitchFamily="2" charset="0"/>
              </a:defRPr>
            </a:lvl1pPr>
          </a:lstStyle>
          <a:p>
            <a:pPr lvl="0"/>
            <a:endParaRPr lang="fr-FR" altLang="fr-FR" dirty="0"/>
          </a:p>
        </p:txBody>
      </p:sp>
      <p:sp>
        <p:nvSpPr>
          <p:cNvPr id="9" name="Espace réservé du texte 2"/>
          <p:cNvSpPr>
            <a:spLocks noGrp="1"/>
          </p:cNvSpPr>
          <p:nvPr>
            <p:ph idx="1"/>
          </p:nvPr>
        </p:nvSpPr>
        <p:spPr bwMode="auto">
          <a:xfrm>
            <a:off x="467544" y="1600201"/>
            <a:ext cx="8676456" cy="449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latin typeface="Segoe UI Semibold" panose="020B0702040204020203" pitchFamily="34" charset="0"/>
                <a:cs typeface="Segoe UI Semibold" panose="020B0702040204020203" pitchFamily="34" charset="0"/>
              </a:defRPr>
            </a:lvl1pPr>
            <a:lvl2pPr>
              <a:defRPr sz="1800">
                <a:latin typeface="Segoe UI Semilight" panose="020B0402040204020203" pitchFamily="34" charset="0"/>
                <a:cs typeface="Segoe UI Semilight" panose="020B0402040204020203" pitchFamily="34" charset="0"/>
              </a:defRPr>
            </a:lvl2pPr>
            <a:lvl3pPr>
              <a:defRPr sz="1600">
                <a:solidFill>
                  <a:schemeClr val="bg1">
                    <a:lumMod val="50000"/>
                  </a:schemeClr>
                </a:solidFill>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endParaRPr lang="fr-FR" altLang="fr-FR" noProof="0" dirty="0"/>
          </a:p>
        </p:txBody>
      </p:sp>
    </p:spTree>
    <p:extLst>
      <p:ext uri="{BB962C8B-B14F-4D97-AF65-F5344CB8AC3E}">
        <p14:creationId xmlns:p14="http://schemas.microsoft.com/office/powerpoint/2010/main" val="112063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8ACD2B-2DD3-4761-B439-81CAF1B3DE9F}"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2276346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A8ACD2B-2DD3-4761-B439-81CAF1B3DE9F}" type="datetimeFigureOut">
              <a:rPr lang="fr-FR" smtClean="0"/>
              <a:t>02/10/2025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264628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A8ACD2B-2DD3-4761-B439-81CAF1B3DE9F}"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390237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A8ACD2B-2DD3-4761-B439-81CAF1B3DE9F}" type="datetimeFigureOut">
              <a:rPr lang="fr-FR" smtClean="0"/>
              <a:t>02/10/2025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417282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A8ACD2B-2DD3-4761-B439-81CAF1B3DE9F}" type="datetimeFigureOut">
              <a:rPr lang="fr-FR" smtClean="0"/>
              <a:t>02/10/2025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3624241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ACD2B-2DD3-4761-B439-81CAF1B3DE9F}" type="datetimeFigureOut">
              <a:rPr lang="fr-FR" smtClean="0"/>
              <a:t>02/10/2025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1100502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A8ACD2B-2DD3-4761-B439-81CAF1B3DE9F}"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413813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A8ACD2B-2DD3-4761-B439-81CAF1B3DE9F}" type="datetimeFigureOut">
              <a:rPr lang="fr-FR" smtClean="0"/>
              <a:t>02/10/2025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5036A72-42D5-4238-B372-6932207A0982}" type="slidenum">
              <a:rPr lang="fr-FR" smtClean="0"/>
              <a:t>‹N°›</a:t>
            </a:fld>
            <a:endParaRPr lang="fr-FR"/>
          </a:p>
        </p:txBody>
      </p:sp>
    </p:spTree>
    <p:extLst>
      <p:ext uri="{BB962C8B-B14F-4D97-AF65-F5344CB8AC3E}">
        <p14:creationId xmlns:p14="http://schemas.microsoft.com/office/powerpoint/2010/main" val="407580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ACD2B-2DD3-4761-B439-81CAF1B3DE9F}" type="datetimeFigureOut">
              <a:rPr lang="fr-FR" smtClean="0"/>
              <a:t>02/10/2025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36A72-42D5-4238-B372-6932207A0982}" type="slidenum">
              <a:rPr lang="fr-FR" smtClean="0"/>
              <a:t>‹N°›</a:t>
            </a:fld>
            <a:endParaRPr lang="fr-FR"/>
          </a:p>
        </p:txBody>
      </p:sp>
    </p:spTree>
    <p:extLst>
      <p:ext uri="{BB962C8B-B14F-4D97-AF65-F5344CB8AC3E}">
        <p14:creationId xmlns:p14="http://schemas.microsoft.com/office/powerpoint/2010/main" val="2066358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914499980"/>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3092473463"/>
      </p:ext>
    </p:extLst>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3109867546"/>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3296292291"/>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AFCD97A-57F9-0445-959D-AE68A00E2A55}"/>
              </a:ext>
            </a:extLst>
          </p:cNvPr>
          <p:cNvSpPr>
            <a:spLocks noGrp="1"/>
          </p:cNvSpPr>
          <p:nvPr>
            <p:ph type="dt" sz="half" idx="2"/>
          </p:nvPr>
        </p:nvSpPr>
        <p:spPr>
          <a:xfrm>
            <a:off x="8162925" y="6544122"/>
            <a:ext cx="675085" cy="213950"/>
          </a:xfrm>
          <a:prstGeom prst="rect">
            <a:avLst/>
          </a:prstGeom>
        </p:spPr>
        <p:txBody>
          <a:bodyPr vert="horz" lIns="0" tIns="0" rIns="0" bIns="0" rtlCol="0" anchor="ctr"/>
          <a:lstStyle>
            <a:lvl1pPr algn="r">
              <a:defRPr sz="750" b="0" i="0">
                <a:solidFill>
                  <a:schemeClr val="tx1"/>
                </a:solidFill>
                <a:latin typeface="Arial" panose="020B0604020202020204" pitchFamily="34" charset="0"/>
                <a:cs typeface="Arial" panose="020B0604020202020204" pitchFamily="34" charset="0"/>
              </a:defRPr>
            </a:lvl1pPr>
          </a:lstStyle>
          <a:p>
            <a:pPr defTabSz="685800"/>
            <a:fld id="{41794086-24F0-5040-A6A0-D9BEB8F228F9}" type="datetimeFigureOut">
              <a:rPr lang="fr-FR" smtClean="0">
                <a:solidFill>
                  <a:prstClr val="black"/>
                </a:solidFill>
              </a:rPr>
              <a:pPr defTabSz="685800"/>
              <a:t>02/10/2025</a:t>
            </a:fld>
            <a:endParaRPr lang="fr-FR" dirty="0">
              <a:solidFill>
                <a:prstClr val="black"/>
              </a:solidFill>
            </a:endParaRPr>
          </a:p>
        </p:txBody>
      </p:sp>
      <p:sp>
        <p:nvSpPr>
          <p:cNvPr id="5" name="Espace réservé du pied de page 4">
            <a:extLst>
              <a:ext uri="{FF2B5EF4-FFF2-40B4-BE49-F238E27FC236}">
                <a16:creationId xmlns:a16="http://schemas.microsoft.com/office/drawing/2014/main" id="{AC9D006E-A6DF-8243-B7EB-D5A6E6A52586}"/>
              </a:ext>
            </a:extLst>
          </p:cNvPr>
          <p:cNvSpPr>
            <a:spLocks noGrp="1"/>
          </p:cNvSpPr>
          <p:nvPr>
            <p:ph type="ftr" sz="quarter" idx="3"/>
          </p:nvPr>
        </p:nvSpPr>
        <p:spPr>
          <a:xfrm>
            <a:off x="305991" y="6544122"/>
            <a:ext cx="7256871" cy="213950"/>
          </a:xfrm>
          <a:prstGeom prst="rect">
            <a:avLst/>
          </a:prstGeom>
        </p:spPr>
        <p:txBody>
          <a:bodyPr vert="horz" lIns="0" tIns="0" rIns="0" bIns="0" rtlCol="0" anchor="ctr"/>
          <a:lstStyle>
            <a:lvl1pPr algn="l">
              <a:defRPr sz="750" b="0" i="0">
                <a:solidFill>
                  <a:schemeClr val="tx1"/>
                </a:solidFill>
                <a:latin typeface="Arial" panose="020B0604020202020204" pitchFamily="34" charset="0"/>
                <a:cs typeface="Arial" panose="020B0604020202020204" pitchFamily="34" charset="0"/>
              </a:defRPr>
            </a:lvl1pPr>
          </a:lstStyle>
          <a:p>
            <a:pPr defTabSz="685800"/>
            <a:r>
              <a:rPr lang="fr-FR">
                <a:solidFill>
                  <a:prstClr val="black"/>
                </a:solidFill>
              </a:rPr>
              <a:t>Intitulé de la présentation</a:t>
            </a:r>
            <a:endParaRPr lang="fr-FR" dirty="0">
              <a:solidFill>
                <a:prstClr val="black"/>
              </a:solidFill>
            </a:endParaRPr>
          </a:p>
        </p:txBody>
      </p:sp>
      <p:sp>
        <p:nvSpPr>
          <p:cNvPr id="6" name="Espace réservé du numéro de diapositive 5">
            <a:extLst>
              <a:ext uri="{FF2B5EF4-FFF2-40B4-BE49-F238E27FC236}">
                <a16:creationId xmlns:a16="http://schemas.microsoft.com/office/drawing/2014/main" id="{6BBB3649-9014-0144-9851-B74FB04EB2DC}"/>
              </a:ext>
            </a:extLst>
          </p:cNvPr>
          <p:cNvSpPr>
            <a:spLocks noGrp="1"/>
          </p:cNvSpPr>
          <p:nvPr>
            <p:ph type="sldNum" sz="quarter" idx="4"/>
          </p:nvPr>
        </p:nvSpPr>
        <p:spPr>
          <a:xfrm>
            <a:off x="7687297" y="6544122"/>
            <a:ext cx="351193" cy="213950"/>
          </a:xfrm>
          <a:prstGeom prst="rect">
            <a:avLst/>
          </a:prstGeom>
        </p:spPr>
        <p:txBody>
          <a:bodyPr vert="horz" lIns="0" tIns="0" rIns="0" bIns="0" rtlCol="0" anchor="ctr"/>
          <a:lstStyle>
            <a:lvl1pPr algn="ctr">
              <a:defRPr sz="750" b="0" i="0">
                <a:solidFill>
                  <a:schemeClr val="tx1"/>
                </a:solidFill>
                <a:latin typeface="Arial" panose="020B0604020202020204" pitchFamily="34" charset="0"/>
                <a:cs typeface="Arial" panose="020B0604020202020204" pitchFamily="34" charset="0"/>
              </a:defRPr>
            </a:lvl1pPr>
          </a:lstStyle>
          <a:p>
            <a:pPr defTabSz="685800"/>
            <a:fld id="{D088A7C8-0AE3-AC41-B170-C99D8B98B220}" type="slidenum">
              <a:rPr lang="fr-FR" smtClean="0">
                <a:solidFill>
                  <a:prstClr val="black"/>
                </a:solidFill>
              </a:rPr>
              <a:pPr defTabSz="685800"/>
              <a:t>‹N°›</a:t>
            </a:fld>
            <a:endParaRPr lang="fr-FR" dirty="0">
              <a:solidFill>
                <a:prstClr val="black"/>
              </a:solidFill>
            </a:endParaRPr>
          </a:p>
        </p:txBody>
      </p:sp>
      <p:pic>
        <p:nvPicPr>
          <p:cNvPr id="14" name="Image 13">
            <a:extLst>
              <a:ext uri="{FF2B5EF4-FFF2-40B4-BE49-F238E27FC236}">
                <a16:creationId xmlns:a16="http://schemas.microsoft.com/office/drawing/2014/main" id="{32581A5F-692F-6642-B068-8CA0D7F651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341" y="177161"/>
            <a:ext cx="1298957" cy="1570718"/>
          </a:xfrm>
          <a:prstGeom prst="rect">
            <a:avLst/>
          </a:prstGeom>
        </p:spPr>
      </p:pic>
      <p:pic>
        <p:nvPicPr>
          <p:cNvPr id="19" name="Image 18">
            <a:extLst>
              <a:ext uri="{FF2B5EF4-FFF2-40B4-BE49-F238E27FC236}">
                <a16:creationId xmlns:a16="http://schemas.microsoft.com/office/drawing/2014/main" id="{0E9B07A6-6E85-D14D-9EA2-43619C8A6B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6927" y="368301"/>
            <a:ext cx="674592" cy="1190625"/>
          </a:xfrm>
          <a:prstGeom prst="rect">
            <a:avLst/>
          </a:prstGeom>
        </p:spPr>
      </p:pic>
      <p:sp>
        <p:nvSpPr>
          <p:cNvPr id="20" name="Espace réservé du titre 19">
            <a:extLst>
              <a:ext uri="{FF2B5EF4-FFF2-40B4-BE49-F238E27FC236}">
                <a16:creationId xmlns:a16="http://schemas.microsoft.com/office/drawing/2014/main" id="{A4AED76F-713F-914A-92CB-4AEF07729EE4}"/>
              </a:ext>
            </a:extLst>
          </p:cNvPr>
          <p:cNvSpPr>
            <a:spLocks noGrp="1"/>
          </p:cNvSpPr>
          <p:nvPr>
            <p:ph type="title"/>
          </p:nvPr>
        </p:nvSpPr>
        <p:spPr>
          <a:xfrm>
            <a:off x="305991" y="2997851"/>
            <a:ext cx="7860936" cy="1098225"/>
          </a:xfrm>
          <a:prstGeom prst="rect">
            <a:avLst/>
          </a:prstGeom>
        </p:spPr>
        <p:txBody>
          <a:bodyPr vert="horz" lIns="0" tIns="45720" rIns="91440" bIns="0" rtlCol="0" anchor="b" anchorCtr="0">
            <a:normAutofit/>
          </a:bodyPr>
          <a:lstStyle/>
          <a:p>
            <a:r>
              <a:rPr lang="fr-FR" dirty="0"/>
              <a:t>AGENCE DE L’EAU</a:t>
            </a:r>
            <a:br>
              <a:rPr lang="fr-FR" dirty="0"/>
            </a:br>
            <a:r>
              <a:rPr lang="fr-FR" dirty="0"/>
              <a:t>LOIRE-BRETAGNE</a:t>
            </a:r>
          </a:p>
        </p:txBody>
      </p:sp>
      <p:sp>
        <p:nvSpPr>
          <p:cNvPr id="26" name="ZoneTexte 25">
            <a:extLst>
              <a:ext uri="{FF2B5EF4-FFF2-40B4-BE49-F238E27FC236}">
                <a16:creationId xmlns:a16="http://schemas.microsoft.com/office/drawing/2014/main" id="{99DFF9D8-A42B-D546-B34C-83BD8C985631}"/>
              </a:ext>
            </a:extLst>
          </p:cNvPr>
          <p:cNvSpPr txBox="1"/>
          <p:nvPr userDrawn="1"/>
        </p:nvSpPr>
        <p:spPr>
          <a:xfrm>
            <a:off x="3802283" y="177162"/>
            <a:ext cx="1388963" cy="945583"/>
          </a:xfrm>
          <a:prstGeom prst="rect">
            <a:avLst/>
          </a:prstGeom>
        </p:spPr>
        <p:txBody>
          <a:bodyPr vert="horz" wrap="square" lIns="68580" tIns="34290" rIns="68580" bIns="3429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28" name="Espace réservé du texte 27">
            <a:extLst>
              <a:ext uri="{FF2B5EF4-FFF2-40B4-BE49-F238E27FC236}">
                <a16:creationId xmlns:a16="http://schemas.microsoft.com/office/drawing/2014/main" id="{85D76682-1390-4846-80F7-C4705698CBED}"/>
              </a:ext>
            </a:extLst>
          </p:cNvPr>
          <p:cNvSpPr>
            <a:spLocks noGrp="1"/>
          </p:cNvSpPr>
          <p:nvPr>
            <p:ph type="body" idx="1"/>
          </p:nvPr>
        </p:nvSpPr>
        <p:spPr>
          <a:xfrm>
            <a:off x="305991" y="4149725"/>
            <a:ext cx="7839160" cy="1980661"/>
          </a:xfrm>
          <a:prstGeom prst="rect">
            <a:avLst/>
          </a:prstGeom>
        </p:spPr>
        <p:txBody>
          <a:bodyPr vert="horz" lIns="0" tIns="0" rIns="0" bIns="0" rtlCol="0">
            <a:noAutofit/>
          </a:bodyPr>
          <a:lstStyle/>
          <a:p>
            <a:r>
              <a:rPr lang="fr-FR" dirty="0"/>
              <a:t>Intitulé de la présentation</a:t>
            </a:r>
          </a:p>
        </p:txBody>
      </p:sp>
      <p:sp>
        <p:nvSpPr>
          <p:cNvPr id="31" name="ZoneTexte 30">
            <a:extLst>
              <a:ext uri="{FF2B5EF4-FFF2-40B4-BE49-F238E27FC236}">
                <a16:creationId xmlns:a16="http://schemas.microsoft.com/office/drawing/2014/main" id="{655722FE-043E-7C42-AE99-E61572A9995F}"/>
              </a:ext>
            </a:extLst>
          </p:cNvPr>
          <p:cNvSpPr txBox="1"/>
          <p:nvPr userDrawn="1"/>
        </p:nvSpPr>
        <p:spPr>
          <a:xfrm>
            <a:off x="4045352" y="4305782"/>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32" name="ZoneTexte 31">
            <a:extLst>
              <a:ext uri="{FF2B5EF4-FFF2-40B4-BE49-F238E27FC236}">
                <a16:creationId xmlns:a16="http://schemas.microsoft.com/office/drawing/2014/main" id="{D3FBE3FE-6C94-5740-9594-406463145033}"/>
              </a:ext>
            </a:extLst>
          </p:cNvPr>
          <p:cNvSpPr txBox="1"/>
          <p:nvPr userDrawn="1"/>
        </p:nvSpPr>
        <p:spPr>
          <a:xfrm>
            <a:off x="3975904" y="1840375"/>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900590269"/>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57">
          <p15:clr>
            <a:srgbClr val="F26B43"/>
          </p15:clr>
        </p15:guide>
        <p15:guide id="3" pos="6856">
          <p15:clr>
            <a:srgbClr val="F26B43"/>
          </p15:clr>
        </p15:guide>
        <p15:guide id="4" orient="horz" pos="2614">
          <p15:clr>
            <a:srgbClr val="F26B43"/>
          </p15:clr>
        </p15:guide>
        <p15:guide id="5" pos="7423">
          <p15:clr>
            <a:srgbClr val="F26B43"/>
          </p15:clr>
        </p15:guide>
        <p15:guide id="6" orient="horz" pos="2500">
          <p15:clr>
            <a:srgbClr val="F26B43"/>
          </p15:clr>
        </p15:guide>
        <p15:guide id="7" orient="horz" pos="4065">
          <p15:clr>
            <a:srgbClr val="F26B43"/>
          </p15:clr>
        </p15:guide>
        <p15:guide id="8" orient="horz" pos="981">
          <p15:clr>
            <a:srgbClr val="F26B43"/>
          </p15:clr>
        </p15:guide>
        <p15:guide id="9" orient="horz" pos="11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AFCD97A-57F9-0445-959D-AE68A00E2A55}"/>
              </a:ext>
            </a:extLst>
          </p:cNvPr>
          <p:cNvSpPr>
            <a:spLocks noGrp="1"/>
          </p:cNvSpPr>
          <p:nvPr>
            <p:ph type="dt" sz="half" idx="2"/>
          </p:nvPr>
        </p:nvSpPr>
        <p:spPr>
          <a:xfrm>
            <a:off x="8162925" y="6544122"/>
            <a:ext cx="675085" cy="213950"/>
          </a:xfrm>
          <a:prstGeom prst="rect">
            <a:avLst/>
          </a:prstGeom>
        </p:spPr>
        <p:txBody>
          <a:bodyPr vert="horz" lIns="0" tIns="0" rIns="0" bIns="0" rtlCol="0" anchor="ctr"/>
          <a:lstStyle>
            <a:lvl1pPr algn="r">
              <a:defRPr sz="750" b="0" i="0">
                <a:solidFill>
                  <a:schemeClr val="tx1"/>
                </a:solidFill>
                <a:latin typeface="Arial" panose="020B0604020202020204" pitchFamily="34" charset="0"/>
                <a:cs typeface="Arial" panose="020B0604020202020204" pitchFamily="34" charset="0"/>
              </a:defRPr>
            </a:lvl1pPr>
          </a:lstStyle>
          <a:p>
            <a:pPr defTabSz="685800"/>
            <a:fld id="{41794086-24F0-5040-A6A0-D9BEB8F228F9}" type="datetimeFigureOut">
              <a:rPr lang="fr-FR" smtClean="0">
                <a:solidFill>
                  <a:prstClr val="black"/>
                </a:solidFill>
              </a:rPr>
              <a:pPr defTabSz="685800"/>
              <a:t>02/10/2025</a:t>
            </a:fld>
            <a:endParaRPr lang="fr-FR" dirty="0">
              <a:solidFill>
                <a:prstClr val="black"/>
              </a:solidFill>
            </a:endParaRPr>
          </a:p>
        </p:txBody>
      </p:sp>
      <p:sp>
        <p:nvSpPr>
          <p:cNvPr id="5" name="Espace réservé du pied de page 4">
            <a:extLst>
              <a:ext uri="{FF2B5EF4-FFF2-40B4-BE49-F238E27FC236}">
                <a16:creationId xmlns:a16="http://schemas.microsoft.com/office/drawing/2014/main" id="{AC9D006E-A6DF-8243-B7EB-D5A6E6A52586}"/>
              </a:ext>
            </a:extLst>
          </p:cNvPr>
          <p:cNvSpPr>
            <a:spLocks noGrp="1"/>
          </p:cNvSpPr>
          <p:nvPr>
            <p:ph type="ftr" sz="quarter" idx="3"/>
          </p:nvPr>
        </p:nvSpPr>
        <p:spPr>
          <a:xfrm>
            <a:off x="305991" y="6544122"/>
            <a:ext cx="7256871" cy="213950"/>
          </a:xfrm>
          <a:prstGeom prst="rect">
            <a:avLst/>
          </a:prstGeom>
        </p:spPr>
        <p:txBody>
          <a:bodyPr vert="horz" lIns="0" tIns="0" rIns="0" bIns="0" rtlCol="0" anchor="ctr"/>
          <a:lstStyle>
            <a:lvl1pPr algn="l">
              <a:defRPr sz="750" b="0" i="0">
                <a:solidFill>
                  <a:schemeClr val="tx1"/>
                </a:solidFill>
                <a:latin typeface="Arial" panose="020B0604020202020204" pitchFamily="34" charset="0"/>
                <a:cs typeface="Arial" panose="020B0604020202020204" pitchFamily="34" charset="0"/>
              </a:defRPr>
            </a:lvl1pPr>
          </a:lstStyle>
          <a:p>
            <a:pPr defTabSz="685800"/>
            <a:r>
              <a:rPr lang="fr-FR">
                <a:solidFill>
                  <a:prstClr val="black"/>
                </a:solidFill>
              </a:rPr>
              <a:t>Intitulé de la présentation</a:t>
            </a:r>
            <a:endParaRPr lang="fr-FR" dirty="0">
              <a:solidFill>
                <a:prstClr val="black"/>
              </a:solidFill>
            </a:endParaRPr>
          </a:p>
        </p:txBody>
      </p:sp>
      <p:sp>
        <p:nvSpPr>
          <p:cNvPr id="6" name="Espace réservé du numéro de diapositive 5">
            <a:extLst>
              <a:ext uri="{FF2B5EF4-FFF2-40B4-BE49-F238E27FC236}">
                <a16:creationId xmlns:a16="http://schemas.microsoft.com/office/drawing/2014/main" id="{6BBB3649-9014-0144-9851-B74FB04EB2DC}"/>
              </a:ext>
            </a:extLst>
          </p:cNvPr>
          <p:cNvSpPr>
            <a:spLocks noGrp="1"/>
          </p:cNvSpPr>
          <p:nvPr>
            <p:ph type="sldNum" sz="quarter" idx="4"/>
          </p:nvPr>
        </p:nvSpPr>
        <p:spPr>
          <a:xfrm>
            <a:off x="7687297" y="6544122"/>
            <a:ext cx="351193" cy="213950"/>
          </a:xfrm>
          <a:prstGeom prst="rect">
            <a:avLst/>
          </a:prstGeom>
        </p:spPr>
        <p:txBody>
          <a:bodyPr vert="horz" lIns="0" tIns="0" rIns="0" bIns="0" rtlCol="0" anchor="ctr"/>
          <a:lstStyle>
            <a:lvl1pPr algn="ctr">
              <a:defRPr sz="750" b="0" i="0">
                <a:solidFill>
                  <a:schemeClr val="tx1"/>
                </a:solidFill>
                <a:latin typeface="Arial" panose="020B0604020202020204" pitchFamily="34" charset="0"/>
                <a:cs typeface="Arial" panose="020B0604020202020204" pitchFamily="34" charset="0"/>
              </a:defRPr>
            </a:lvl1pPr>
          </a:lstStyle>
          <a:p>
            <a:pPr defTabSz="685800"/>
            <a:fld id="{D088A7C8-0AE3-AC41-B170-C99D8B98B220}" type="slidenum">
              <a:rPr lang="fr-FR" smtClean="0">
                <a:solidFill>
                  <a:prstClr val="black"/>
                </a:solidFill>
              </a:rPr>
              <a:pPr defTabSz="685800"/>
              <a:t>‹N°›</a:t>
            </a:fld>
            <a:endParaRPr lang="fr-FR" dirty="0">
              <a:solidFill>
                <a:prstClr val="black"/>
              </a:solidFill>
            </a:endParaRPr>
          </a:p>
        </p:txBody>
      </p:sp>
      <p:pic>
        <p:nvPicPr>
          <p:cNvPr id="14" name="Image 13">
            <a:extLst>
              <a:ext uri="{FF2B5EF4-FFF2-40B4-BE49-F238E27FC236}">
                <a16:creationId xmlns:a16="http://schemas.microsoft.com/office/drawing/2014/main" id="{32581A5F-692F-6642-B068-8CA0D7F651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341" y="177161"/>
            <a:ext cx="1298957" cy="1570718"/>
          </a:xfrm>
          <a:prstGeom prst="rect">
            <a:avLst/>
          </a:prstGeom>
        </p:spPr>
      </p:pic>
      <p:pic>
        <p:nvPicPr>
          <p:cNvPr id="19" name="Image 18">
            <a:extLst>
              <a:ext uri="{FF2B5EF4-FFF2-40B4-BE49-F238E27FC236}">
                <a16:creationId xmlns:a16="http://schemas.microsoft.com/office/drawing/2014/main" id="{0E9B07A6-6E85-D14D-9EA2-43619C8A6B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6927" y="368301"/>
            <a:ext cx="674592" cy="1190625"/>
          </a:xfrm>
          <a:prstGeom prst="rect">
            <a:avLst/>
          </a:prstGeom>
        </p:spPr>
      </p:pic>
      <p:sp>
        <p:nvSpPr>
          <p:cNvPr id="20" name="Espace réservé du titre 19">
            <a:extLst>
              <a:ext uri="{FF2B5EF4-FFF2-40B4-BE49-F238E27FC236}">
                <a16:creationId xmlns:a16="http://schemas.microsoft.com/office/drawing/2014/main" id="{A4AED76F-713F-914A-92CB-4AEF07729EE4}"/>
              </a:ext>
            </a:extLst>
          </p:cNvPr>
          <p:cNvSpPr>
            <a:spLocks noGrp="1"/>
          </p:cNvSpPr>
          <p:nvPr>
            <p:ph type="title"/>
          </p:nvPr>
        </p:nvSpPr>
        <p:spPr>
          <a:xfrm>
            <a:off x="305991" y="2997851"/>
            <a:ext cx="7860936" cy="1098225"/>
          </a:xfrm>
          <a:prstGeom prst="rect">
            <a:avLst/>
          </a:prstGeom>
        </p:spPr>
        <p:txBody>
          <a:bodyPr vert="horz" lIns="0" tIns="45720" rIns="91440" bIns="0" rtlCol="0" anchor="b" anchorCtr="0">
            <a:normAutofit/>
          </a:bodyPr>
          <a:lstStyle/>
          <a:p>
            <a:r>
              <a:rPr lang="fr-FR" dirty="0"/>
              <a:t>AGENCE DE L’EAU</a:t>
            </a:r>
            <a:br>
              <a:rPr lang="fr-FR" dirty="0"/>
            </a:br>
            <a:r>
              <a:rPr lang="fr-FR" dirty="0"/>
              <a:t>LOIRE-BRETAGNE</a:t>
            </a:r>
          </a:p>
        </p:txBody>
      </p:sp>
      <p:sp>
        <p:nvSpPr>
          <p:cNvPr id="26" name="ZoneTexte 25">
            <a:extLst>
              <a:ext uri="{FF2B5EF4-FFF2-40B4-BE49-F238E27FC236}">
                <a16:creationId xmlns:a16="http://schemas.microsoft.com/office/drawing/2014/main" id="{99DFF9D8-A42B-D546-B34C-83BD8C985631}"/>
              </a:ext>
            </a:extLst>
          </p:cNvPr>
          <p:cNvSpPr txBox="1"/>
          <p:nvPr userDrawn="1"/>
        </p:nvSpPr>
        <p:spPr>
          <a:xfrm>
            <a:off x="3802283" y="177162"/>
            <a:ext cx="1388963" cy="945583"/>
          </a:xfrm>
          <a:prstGeom prst="rect">
            <a:avLst/>
          </a:prstGeom>
        </p:spPr>
        <p:txBody>
          <a:bodyPr vert="horz" wrap="square" lIns="68580" tIns="34290" rIns="68580" bIns="3429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28" name="Espace réservé du texte 27">
            <a:extLst>
              <a:ext uri="{FF2B5EF4-FFF2-40B4-BE49-F238E27FC236}">
                <a16:creationId xmlns:a16="http://schemas.microsoft.com/office/drawing/2014/main" id="{85D76682-1390-4846-80F7-C4705698CBED}"/>
              </a:ext>
            </a:extLst>
          </p:cNvPr>
          <p:cNvSpPr>
            <a:spLocks noGrp="1"/>
          </p:cNvSpPr>
          <p:nvPr>
            <p:ph type="body" idx="1"/>
          </p:nvPr>
        </p:nvSpPr>
        <p:spPr>
          <a:xfrm>
            <a:off x="305991" y="4149725"/>
            <a:ext cx="7839160" cy="1980661"/>
          </a:xfrm>
          <a:prstGeom prst="rect">
            <a:avLst/>
          </a:prstGeom>
        </p:spPr>
        <p:txBody>
          <a:bodyPr vert="horz" lIns="0" tIns="0" rIns="0" bIns="0" rtlCol="0">
            <a:noAutofit/>
          </a:bodyPr>
          <a:lstStyle/>
          <a:p>
            <a:r>
              <a:rPr lang="fr-FR" dirty="0"/>
              <a:t>Intitulé de la présentation</a:t>
            </a:r>
          </a:p>
        </p:txBody>
      </p:sp>
      <p:sp>
        <p:nvSpPr>
          <p:cNvPr id="31" name="ZoneTexte 30">
            <a:extLst>
              <a:ext uri="{FF2B5EF4-FFF2-40B4-BE49-F238E27FC236}">
                <a16:creationId xmlns:a16="http://schemas.microsoft.com/office/drawing/2014/main" id="{655722FE-043E-7C42-AE99-E61572A9995F}"/>
              </a:ext>
            </a:extLst>
          </p:cNvPr>
          <p:cNvSpPr txBox="1"/>
          <p:nvPr userDrawn="1"/>
        </p:nvSpPr>
        <p:spPr>
          <a:xfrm>
            <a:off x="4045352" y="4305782"/>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32" name="ZoneTexte 31">
            <a:extLst>
              <a:ext uri="{FF2B5EF4-FFF2-40B4-BE49-F238E27FC236}">
                <a16:creationId xmlns:a16="http://schemas.microsoft.com/office/drawing/2014/main" id="{D3FBE3FE-6C94-5740-9594-406463145033}"/>
              </a:ext>
            </a:extLst>
          </p:cNvPr>
          <p:cNvSpPr txBox="1"/>
          <p:nvPr userDrawn="1"/>
        </p:nvSpPr>
        <p:spPr>
          <a:xfrm>
            <a:off x="3975904" y="1840375"/>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2678329554"/>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57">
          <p15:clr>
            <a:srgbClr val="F26B43"/>
          </p15:clr>
        </p15:guide>
        <p15:guide id="3" pos="6856">
          <p15:clr>
            <a:srgbClr val="F26B43"/>
          </p15:clr>
        </p15:guide>
        <p15:guide id="4" orient="horz" pos="2614">
          <p15:clr>
            <a:srgbClr val="F26B43"/>
          </p15:clr>
        </p15:guide>
        <p15:guide id="5" pos="7423">
          <p15:clr>
            <a:srgbClr val="F26B43"/>
          </p15:clr>
        </p15:guide>
        <p15:guide id="6" orient="horz" pos="2500">
          <p15:clr>
            <a:srgbClr val="F26B43"/>
          </p15:clr>
        </p15:guide>
        <p15:guide id="7" orient="horz" pos="4065">
          <p15:clr>
            <a:srgbClr val="F26B43"/>
          </p15:clr>
        </p15:guide>
        <p15:guide id="8" orient="horz" pos="981">
          <p15:clr>
            <a:srgbClr val="F26B43"/>
          </p15:clr>
        </p15:guide>
        <p15:guide id="9" orient="horz" pos="11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AFCD97A-57F9-0445-959D-AE68A00E2A55}"/>
              </a:ext>
            </a:extLst>
          </p:cNvPr>
          <p:cNvSpPr>
            <a:spLocks noGrp="1"/>
          </p:cNvSpPr>
          <p:nvPr>
            <p:ph type="dt" sz="half" idx="2"/>
          </p:nvPr>
        </p:nvSpPr>
        <p:spPr>
          <a:xfrm>
            <a:off x="8162925" y="6544122"/>
            <a:ext cx="675085" cy="213950"/>
          </a:xfrm>
          <a:prstGeom prst="rect">
            <a:avLst/>
          </a:prstGeom>
        </p:spPr>
        <p:txBody>
          <a:bodyPr vert="horz" lIns="0" tIns="0" rIns="0" bIns="0" rtlCol="0" anchor="ctr"/>
          <a:lstStyle>
            <a:lvl1pPr algn="r">
              <a:defRPr sz="750" b="0" i="0">
                <a:solidFill>
                  <a:schemeClr val="tx1"/>
                </a:solidFill>
                <a:latin typeface="Arial" panose="020B0604020202020204" pitchFamily="34" charset="0"/>
                <a:cs typeface="Arial" panose="020B0604020202020204" pitchFamily="34" charset="0"/>
              </a:defRPr>
            </a:lvl1pPr>
          </a:lstStyle>
          <a:p>
            <a:pPr defTabSz="685800"/>
            <a:fld id="{41794086-24F0-5040-A6A0-D9BEB8F228F9}" type="datetimeFigureOut">
              <a:rPr lang="fr-FR" smtClean="0">
                <a:solidFill>
                  <a:prstClr val="black"/>
                </a:solidFill>
              </a:rPr>
              <a:pPr defTabSz="685800"/>
              <a:t>02/10/2025</a:t>
            </a:fld>
            <a:endParaRPr lang="fr-FR" dirty="0">
              <a:solidFill>
                <a:prstClr val="black"/>
              </a:solidFill>
            </a:endParaRPr>
          </a:p>
        </p:txBody>
      </p:sp>
      <p:sp>
        <p:nvSpPr>
          <p:cNvPr id="5" name="Espace réservé du pied de page 4">
            <a:extLst>
              <a:ext uri="{FF2B5EF4-FFF2-40B4-BE49-F238E27FC236}">
                <a16:creationId xmlns:a16="http://schemas.microsoft.com/office/drawing/2014/main" id="{AC9D006E-A6DF-8243-B7EB-D5A6E6A52586}"/>
              </a:ext>
            </a:extLst>
          </p:cNvPr>
          <p:cNvSpPr>
            <a:spLocks noGrp="1"/>
          </p:cNvSpPr>
          <p:nvPr>
            <p:ph type="ftr" sz="quarter" idx="3"/>
          </p:nvPr>
        </p:nvSpPr>
        <p:spPr>
          <a:xfrm>
            <a:off x="305991" y="6544122"/>
            <a:ext cx="7256871" cy="213950"/>
          </a:xfrm>
          <a:prstGeom prst="rect">
            <a:avLst/>
          </a:prstGeom>
        </p:spPr>
        <p:txBody>
          <a:bodyPr vert="horz" lIns="0" tIns="0" rIns="0" bIns="0" rtlCol="0" anchor="ctr"/>
          <a:lstStyle>
            <a:lvl1pPr algn="l">
              <a:defRPr sz="750" b="0" i="0">
                <a:solidFill>
                  <a:schemeClr val="tx1"/>
                </a:solidFill>
                <a:latin typeface="Arial" panose="020B0604020202020204" pitchFamily="34" charset="0"/>
                <a:cs typeface="Arial" panose="020B0604020202020204" pitchFamily="34" charset="0"/>
              </a:defRPr>
            </a:lvl1pPr>
          </a:lstStyle>
          <a:p>
            <a:pPr defTabSz="685800"/>
            <a:r>
              <a:rPr lang="fr-FR">
                <a:solidFill>
                  <a:prstClr val="black"/>
                </a:solidFill>
              </a:rPr>
              <a:t>Intitulé de la présentation</a:t>
            </a:r>
            <a:endParaRPr lang="fr-FR" dirty="0">
              <a:solidFill>
                <a:prstClr val="black"/>
              </a:solidFill>
            </a:endParaRPr>
          </a:p>
        </p:txBody>
      </p:sp>
      <p:sp>
        <p:nvSpPr>
          <p:cNvPr id="6" name="Espace réservé du numéro de diapositive 5">
            <a:extLst>
              <a:ext uri="{FF2B5EF4-FFF2-40B4-BE49-F238E27FC236}">
                <a16:creationId xmlns:a16="http://schemas.microsoft.com/office/drawing/2014/main" id="{6BBB3649-9014-0144-9851-B74FB04EB2DC}"/>
              </a:ext>
            </a:extLst>
          </p:cNvPr>
          <p:cNvSpPr>
            <a:spLocks noGrp="1"/>
          </p:cNvSpPr>
          <p:nvPr>
            <p:ph type="sldNum" sz="quarter" idx="4"/>
          </p:nvPr>
        </p:nvSpPr>
        <p:spPr>
          <a:xfrm>
            <a:off x="7687297" y="6544122"/>
            <a:ext cx="351193" cy="213950"/>
          </a:xfrm>
          <a:prstGeom prst="rect">
            <a:avLst/>
          </a:prstGeom>
        </p:spPr>
        <p:txBody>
          <a:bodyPr vert="horz" lIns="0" tIns="0" rIns="0" bIns="0" rtlCol="0" anchor="ctr"/>
          <a:lstStyle>
            <a:lvl1pPr algn="ctr">
              <a:defRPr sz="750" b="0" i="0">
                <a:solidFill>
                  <a:schemeClr val="tx1"/>
                </a:solidFill>
                <a:latin typeface="Arial" panose="020B0604020202020204" pitchFamily="34" charset="0"/>
                <a:cs typeface="Arial" panose="020B0604020202020204" pitchFamily="34" charset="0"/>
              </a:defRPr>
            </a:lvl1pPr>
          </a:lstStyle>
          <a:p>
            <a:pPr defTabSz="685800"/>
            <a:fld id="{D088A7C8-0AE3-AC41-B170-C99D8B98B220}" type="slidenum">
              <a:rPr lang="fr-FR" smtClean="0">
                <a:solidFill>
                  <a:prstClr val="black"/>
                </a:solidFill>
              </a:rPr>
              <a:pPr defTabSz="685800"/>
              <a:t>‹N°›</a:t>
            </a:fld>
            <a:endParaRPr lang="fr-FR" dirty="0">
              <a:solidFill>
                <a:prstClr val="black"/>
              </a:solidFill>
            </a:endParaRPr>
          </a:p>
        </p:txBody>
      </p:sp>
      <p:pic>
        <p:nvPicPr>
          <p:cNvPr id="14" name="Image 13">
            <a:extLst>
              <a:ext uri="{FF2B5EF4-FFF2-40B4-BE49-F238E27FC236}">
                <a16:creationId xmlns:a16="http://schemas.microsoft.com/office/drawing/2014/main" id="{32581A5F-692F-6642-B068-8CA0D7F651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341" y="177161"/>
            <a:ext cx="1298957" cy="1570718"/>
          </a:xfrm>
          <a:prstGeom prst="rect">
            <a:avLst/>
          </a:prstGeom>
        </p:spPr>
      </p:pic>
      <p:pic>
        <p:nvPicPr>
          <p:cNvPr id="19" name="Image 18">
            <a:extLst>
              <a:ext uri="{FF2B5EF4-FFF2-40B4-BE49-F238E27FC236}">
                <a16:creationId xmlns:a16="http://schemas.microsoft.com/office/drawing/2014/main" id="{0E9B07A6-6E85-D14D-9EA2-43619C8A6B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6927" y="368301"/>
            <a:ext cx="674592" cy="1190625"/>
          </a:xfrm>
          <a:prstGeom prst="rect">
            <a:avLst/>
          </a:prstGeom>
        </p:spPr>
      </p:pic>
      <p:sp>
        <p:nvSpPr>
          <p:cNvPr id="20" name="Espace réservé du titre 19">
            <a:extLst>
              <a:ext uri="{FF2B5EF4-FFF2-40B4-BE49-F238E27FC236}">
                <a16:creationId xmlns:a16="http://schemas.microsoft.com/office/drawing/2014/main" id="{A4AED76F-713F-914A-92CB-4AEF07729EE4}"/>
              </a:ext>
            </a:extLst>
          </p:cNvPr>
          <p:cNvSpPr>
            <a:spLocks noGrp="1"/>
          </p:cNvSpPr>
          <p:nvPr>
            <p:ph type="title"/>
          </p:nvPr>
        </p:nvSpPr>
        <p:spPr>
          <a:xfrm>
            <a:off x="305991" y="2997851"/>
            <a:ext cx="7860936" cy="1098225"/>
          </a:xfrm>
          <a:prstGeom prst="rect">
            <a:avLst/>
          </a:prstGeom>
        </p:spPr>
        <p:txBody>
          <a:bodyPr vert="horz" lIns="0" tIns="45720" rIns="91440" bIns="0" rtlCol="0" anchor="b" anchorCtr="0">
            <a:normAutofit/>
          </a:bodyPr>
          <a:lstStyle/>
          <a:p>
            <a:r>
              <a:rPr lang="fr-FR" dirty="0"/>
              <a:t>AGENCE DE L’EAU</a:t>
            </a:r>
            <a:br>
              <a:rPr lang="fr-FR" dirty="0"/>
            </a:br>
            <a:r>
              <a:rPr lang="fr-FR" dirty="0"/>
              <a:t>LOIRE-BRETAGNE</a:t>
            </a:r>
          </a:p>
        </p:txBody>
      </p:sp>
      <p:sp>
        <p:nvSpPr>
          <p:cNvPr id="26" name="ZoneTexte 25">
            <a:extLst>
              <a:ext uri="{FF2B5EF4-FFF2-40B4-BE49-F238E27FC236}">
                <a16:creationId xmlns:a16="http://schemas.microsoft.com/office/drawing/2014/main" id="{99DFF9D8-A42B-D546-B34C-83BD8C985631}"/>
              </a:ext>
            </a:extLst>
          </p:cNvPr>
          <p:cNvSpPr txBox="1"/>
          <p:nvPr userDrawn="1"/>
        </p:nvSpPr>
        <p:spPr>
          <a:xfrm>
            <a:off x="3802283" y="177162"/>
            <a:ext cx="1388963" cy="945583"/>
          </a:xfrm>
          <a:prstGeom prst="rect">
            <a:avLst/>
          </a:prstGeom>
        </p:spPr>
        <p:txBody>
          <a:bodyPr vert="horz" wrap="square" lIns="68580" tIns="34290" rIns="68580" bIns="3429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28" name="Espace réservé du texte 27">
            <a:extLst>
              <a:ext uri="{FF2B5EF4-FFF2-40B4-BE49-F238E27FC236}">
                <a16:creationId xmlns:a16="http://schemas.microsoft.com/office/drawing/2014/main" id="{85D76682-1390-4846-80F7-C4705698CBED}"/>
              </a:ext>
            </a:extLst>
          </p:cNvPr>
          <p:cNvSpPr>
            <a:spLocks noGrp="1"/>
          </p:cNvSpPr>
          <p:nvPr>
            <p:ph type="body" idx="1"/>
          </p:nvPr>
        </p:nvSpPr>
        <p:spPr>
          <a:xfrm>
            <a:off x="305991" y="4149725"/>
            <a:ext cx="7839160" cy="1980661"/>
          </a:xfrm>
          <a:prstGeom prst="rect">
            <a:avLst/>
          </a:prstGeom>
        </p:spPr>
        <p:txBody>
          <a:bodyPr vert="horz" lIns="0" tIns="0" rIns="0" bIns="0" rtlCol="0">
            <a:noAutofit/>
          </a:bodyPr>
          <a:lstStyle/>
          <a:p>
            <a:r>
              <a:rPr lang="fr-FR" dirty="0"/>
              <a:t>Intitulé de la présentation</a:t>
            </a:r>
          </a:p>
        </p:txBody>
      </p:sp>
      <p:sp>
        <p:nvSpPr>
          <p:cNvPr id="31" name="ZoneTexte 30">
            <a:extLst>
              <a:ext uri="{FF2B5EF4-FFF2-40B4-BE49-F238E27FC236}">
                <a16:creationId xmlns:a16="http://schemas.microsoft.com/office/drawing/2014/main" id="{655722FE-043E-7C42-AE99-E61572A9995F}"/>
              </a:ext>
            </a:extLst>
          </p:cNvPr>
          <p:cNvSpPr txBox="1"/>
          <p:nvPr userDrawn="1"/>
        </p:nvSpPr>
        <p:spPr>
          <a:xfrm>
            <a:off x="4045352" y="4305782"/>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
        <p:nvSpPr>
          <p:cNvPr id="32" name="ZoneTexte 31">
            <a:extLst>
              <a:ext uri="{FF2B5EF4-FFF2-40B4-BE49-F238E27FC236}">
                <a16:creationId xmlns:a16="http://schemas.microsoft.com/office/drawing/2014/main" id="{D3FBE3FE-6C94-5740-9594-406463145033}"/>
              </a:ext>
            </a:extLst>
          </p:cNvPr>
          <p:cNvSpPr txBox="1"/>
          <p:nvPr userDrawn="1"/>
        </p:nvSpPr>
        <p:spPr>
          <a:xfrm>
            <a:off x="3975904" y="1840375"/>
            <a:ext cx="0" cy="0"/>
          </a:xfrm>
          <a:prstGeom prst="rect">
            <a:avLst/>
          </a:prstGeom>
        </p:spPr>
        <p:txBody>
          <a:bodyPr vert="horz" wrap="none" lIns="68580" tIns="34290" rIns="68580" bIns="34290" rtlCol="0" anchor="ctr">
            <a:normAutofit fontScale="25000" lnSpcReduction="20000"/>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arianne" panose="02000000000000000000" pitchFamily="2" charset="0"/>
              <a:ea typeface="+mn-ea"/>
              <a:cs typeface="+mn-cs"/>
            </a:endParaRPr>
          </a:p>
        </p:txBody>
      </p:sp>
    </p:spTree>
    <p:extLst>
      <p:ext uri="{BB962C8B-B14F-4D97-AF65-F5344CB8AC3E}">
        <p14:creationId xmlns:p14="http://schemas.microsoft.com/office/powerpoint/2010/main" val="2972782113"/>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257">
          <p15:clr>
            <a:srgbClr val="F26B43"/>
          </p15:clr>
        </p15:guide>
        <p15:guide id="3" pos="6856">
          <p15:clr>
            <a:srgbClr val="F26B43"/>
          </p15:clr>
        </p15:guide>
        <p15:guide id="4" orient="horz" pos="2614">
          <p15:clr>
            <a:srgbClr val="F26B43"/>
          </p15:clr>
        </p15:guide>
        <p15:guide id="5" pos="7423">
          <p15:clr>
            <a:srgbClr val="F26B43"/>
          </p15:clr>
        </p15:guide>
        <p15:guide id="6" orient="horz" pos="2500">
          <p15:clr>
            <a:srgbClr val="F26B43"/>
          </p15:clr>
        </p15:guide>
        <p15:guide id="7" orient="horz" pos="4065">
          <p15:clr>
            <a:srgbClr val="F26B43"/>
          </p15:clr>
        </p15:guide>
        <p15:guide id="8" orient="horz" pos="981">
          <p15:clr>
            <a:srgbClr val="F26B43"/>
          </p15:clr>
        </p15:guide>
        <p15:guide id="9" orient="horz" pos="118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917105890"/>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1910111548"/>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1">
            <a:extLst>
              <a:ext uri="{FF2B5EF4-FFF2-40B4-BE49-F238E27FC236}">
                <a16:creationId xmlns:a16="http://schemas.microsoft.com/office/drawing/2014/main" id="{FCB90D06-69A4-499A-9735-E8D28CECF7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5">
            <a:extLst>
              <a:ext uri="{FF2B5EF4-FFF2-40B4-BE49-F238E27FC236}">
                <a16:creationId xmlns:a16="http://schemas.microsoft.com/office/drawing/2014/main" id="{FAB6F33C-8723-4142-9DC7-C724BA02098F}"/>
              </a:ext>
            </a:extLst>
          </p:cNvPr>
          <p:cNvSpPr txBox="1">
            <a:spLocks/>
          </p:cNvSpPr>
          <p:nvPr userDrawn="1"/>
        </p:nvSpPr>
        <p:spPr>
          <a:xfrm>
            <a:off x="36513" y="115888"/>
            <a:ext cx="431800" cy="323850"/>
          </a:xfrm>
          <a:prstGeom prst="rect">
            <a:avLst/>
          </a:prstGeom>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fld id="{2F486ACD-BE27-4589-8199-8048F5A3E1EF}" type="slidenum">
              <a:rPr lang="fr-FR" altLang="fr-FR" sz="900">
                <a:solidFill>
                  <a:schemeClr val="bg1"/>
                </a:solidFill>
                <a:latin typeface="Antenna Medium" pitchFamily="50" charset="0"/>
                <a:cs typeface="Kalinga" panose="020B0502040204020203" pitchFamily="34" charset="0"/>
              </a:rPr>
              <a:pPr algn="ctr" eaLnBrk="1" hangingPunct="1"/>
              <a:t>‹N°›</a:t>
            </a:fld>
            <a:endParaRPr lang="fr-FR" altLang="fr-FR" sz="900">
              <a:solidFill>
                <a:schemeClr val="bg1"/>
              </a:solidFill>
              <a:latin typeface="Antenna Medium" pitchFamily="50" charset="0"/>
              <a:cs typeface="Kalinga" panose="020B0502040204020203" pitchFamily="34" charset="0"/>
            </a:endParaRPr>
          </a:p>
        </p:txBody>
      </p:sp>
      <p:sp>
        <p:nvSpPr>
          <p:cNvPr id="11" name="Espace réservé de la date 3">
            <a:extLst>
              <a:ext uri="{FF2B5EF4-FFF2-40B4-BE49-F238E27FC236}">
                <a16:creationId xmlns:a16="http://schemas.microsoft.com/office/drawing/2014/main" id="{A8B8D414-6C6A-49CA-A484-21CEF8D0E054}"/>
              </a:ext>
            </a:extLst>
          </p:cNvPr>
          <p:cNvSpPr>
            <a:spLocks noGrp="1"/>
          </p:cNvSpPr>
          <p:nvPr>
            <p:ph type="dt" sz="half" idx="2"/>
          </p:nvPr>
        </p:nvSpPr>
        <p:spPr>
          <a:xfrm>
            <a:off x="755650" y="6511925"/>
            <a:ext cx="971550" cy="241300"/>
          </a:xfrm>
          <a:prstGeom prst="rect">
            <a:avLst/>
          </a:prstGeom>
        </p:spPr>
        <p:txBody>
          <a:bodyPr/>
          <a:lstStyle>
            <a:lvl1pPr algn="l" eaLnBrk="1" hangingPunct="1">
              <a:defRPr sz="1000">
                <a:latin typeface="Segoe UI Semilight" panose="020B0402040204020203" pitchFamily="34" charset="0"/>
                <a:cs typeface="Segoe UI Semilight" panose="020B0402040204020203" pitchFamily="34" charset="0"/>
              </a:defRPr>
            </a:lvl1pPr>
          </a:lstStyle>
          <a:p>
            <a:pPr>
              <a:defRPr/>
            </a:pPr>
            <a:r>
              <a:rPr lang="fr-FR"/>
              <a:t>29/03/2018</a:t>
            </a:r>
          </a:p>
        </p:txBody>
      </p:sp>
      <p:sp>
        <p:nvSpPr>
          <p:cNvPr id="7" name="Espace réservé du titre 1">
            <a:extLst>
              <a:ext uri="{FF2B5EF4-FFF2-40B4-BE49-F238E27FC236}">
                <a16:creationId xmlns:a16="http://schemas.microsoft.com/office/drawing/2014/main" id="{E2D88D33-C62D-4E30-9EC0-63007644EAA7}"/>
              </a:ext>
            </a:extLst>
          </p:cNvPr>
          <p:cNvSpPr txBox="1">
            <a:spLocks/>
          </p:cNvSpPr>
          <p:nvPr userDrawn="1"/>
        </p:nvSpPr>
        <p:spPr bwMode="auto">
          <a:xfrm>
            <a:off x="468313" y="44450"/>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2300" b="0" kern="1200" cap="all">
                <a:solidFill>
                  <a:srgbClr val="376092"/>
                </a:solidFill>
                <a:latin typeface="Segoe UI Black" panose="020B0A02040204020203" pitchFamily="34" charset="0"/>
                <a:ea typeface="Segoe UI Black" panose="020B0A02040204020203" pitchFamily="34" charset="0"/>
                <a:cs typeface="Ebrima" panose="02000000000000000000" pitchFamily="2" charset="0"/>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a:lstStyle>
          <a:p>
            <a:pPr>
              <a:defRPr/>
            </a:pPr>
            <a:endParaRPr lang="fr-FR" altLang="fr-FR" dirty="0"/>
          </a:p>
        </p:txBody>
      </p:sp>
      <p:sp>
        <p:nvSpPr>
          <p:cNvPr id="8" name="Espace réservé du texte 2">
            <a:extLst>
              <a:ext uri="{FF2B5EF4-FFF2-40B4-BE49-F238E27FC236}">
                <a16:creationId xmlns:a16="http://schemas.microsoft.com/office/drawing/2014/main" id="{01268693-64B4-44B8-BC04-4186FA32BE76}"/>
              </a:ext>
            </a:extLst>
          </p:cNvPr>
          <p:cNvSpPr txBox="1">
            <a:spLocks/>
          </p:cNvSpPr>
          <p:nvPr userDrawn="1"/>
        </p:nvSpPr>
        <p:spPr bwMode="auto">
          <a:xfrm>
            <a:off x="468313" y="1600200"/>
            <a:ext cx="8675687"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fr-FR" altLang="fr-FR" dirty="0"/>
          </a:p>
        </p:txBody>
      </p:sp>
    </p:spTree>
    <p:extLst>
      <p:ext uri="{BB962C8B-B14F-4D97-AF65-F5344CB8AC3E}">
        <p14:creationId xmlns:p14="http://schemas.microsoft.com/office/powerpoint/2010/main" val="4064208077"/>
      </p:ext>
    </p:extLst>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2300" kern="1200" cap="all">
          <a:solidFill>
            <a:srgbClr val="376092"/>
          </a:solidFill>
          <a:latin typeface="Antenna Bold" panose="02000503000000020004" pitchFamily="50" charset="0"/>
          <a:ea typeface="+mj-ea"/>
          <a:cs typeface="+mj-cs"/>
        </a:defRPr>
      </a:lvl1pPr>
      <a:lvl2pPr algn="ctr" rtl="0" eaLnBrk="0" fontAlgn="base" hangingPunct="0">
        <a:spcBef>
          <a:spcPct val="0"/>
        </a:spcBef>
        <a:spcAft>
          <a:spcPct val="0"/>
        </a:spcAft>
        <a:defRPr sz="2300">
          <a:solidFill>
            <a:srgbClr val="376092"/>
          </a:solidFill>
          <a:latin typeface="Antenna Bold" panose="02000503000000020004" pitchFamily="50" charset="0"/>
        </a:defRPr>
      </a:lvl2pPr>
      <a:lvl3pPr algn="ctr" rtl="0" eaLnBrk="0" fontAlgn="base" hangingPunct="0">
        <a:spcBef>
          <a:spcPct val="0"/>
        </a:spcBef>
        <a:spcAft>
          <a:spcPct val="0"/>
        </a:spcAft>
        <a:defRPr sz="2300">
          <a:solidFill>
            <a:srgbClr val="376092"/>
          </a:solidFill>
          <a:latin typeface="Antenna Bold" panose="02000503000000020004" pitchFamily="50" charset="0"/>
        </a:defRPr>
      </a:lvl3pPr>
      <a:lvl4pPr algn="ctr" rtl="0" eaLnBrk="0" fontAlgn="base" hangingPunct="0">
        <a:spcBef>
          <a:spcPct val="0"/>
        </a:spcBef>
        <a:spcAft>
          <a:spcPct val="0"/>
        </a:spcAft>
        <a:defRPr sz="2300">
          <a:solidFill>
            <a:srgbClr val="376092"/>
          </a:solidFill>
          <a:latin typeface="Antenna Bold" panose="02000503000000020004" pitchFamily="50" charset="0"/>
        </a:defRPr>
      </a:lvl4pPr>
      <a:lvl5pPr algn="ctr" rtl="0" eaLnBrk="0" fontAlgn="base" hangingPunct="0">
        <a:spcBef>
          <a:spcPct val="0"/>
        </a:spcBef>
        <a:spcAft>
          <a:spcPct val="0"/>
        </a:spcAft>
        <a:defRPr sz="2300">
          <a:solidFill>
            <a:srgbClr val="376092"/>
          </a:solidFill>
          <a:latin typeface="Antenna Bold" panose="02000503000000020004" pitchFamily="50" charset="0"/>
        </a:defRPr>
      </a:lvl5pPr>
      <a:lvl6pPr marL="457198" algn="ctr" rtl="0" fontAlgn="base">
        <a:spcBef>
          <a:spcPct val="0"/>
        </a:spcBef>
        <a:spcAft>
          <a:spcPct val="0"/>
        </a:spcAft>
        <a:defRPr sz="4400">
          <a:solidFill>
            <a:schemeClr val="tx1"/>
          </a:solidFill>
          <a:latin typeface="Calibri" pitchFamily="34" charset="0"/>
        </a:defRPr>
      </a:lvl6pPr>
      <a:lvl7pPr marL="914395" algn="ctr" rtl="0" fontAlgn="base">
        <a:spcBef>
          <a:spcPct val="0"/>
        </a:spcBef>
        <a:spcAft>
          <a:spcPct val="0"/>
        </a:spcAft>
        <a:defRPr sz="4400">
          <a:solidFill>
            <a:schemeClr val="tx1"/>
          </a:solidFill>
          <a:latin typeface="Calibri" pitchFamily="34" charset="0"/>
        </a:defRPr>
      </a:lvl7pPr>
      <a:lvl8pPr marL="1371592" algn="ctr" rtl="0" fontAlgn="base">
        <a:spcBef>
          <a:spcPct val="0"/>
        </a:spcBef>
        <a:spcAft>
          <a:spcPct val="0"/>
        </a:spcAft>
        <a:defRPr sz="4400">
          <a:solidFill>
            <a:schemeClr val="tx1"/>
          </a:solidFill>
          <a:latin typeface="Calibri" pitchFamily="34" charset="0"/>
        </a:defRPr>
      </a:lvl8pPr>
      <a:lvl9pPr marL="1828789"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Wingdings" panose="05000000000000000000" pitchFamily="2" charset="2"/>
        <a:buChar char="§"/>
        <a:defRPr sz="2300" kern="1200">
          <a:solidFill>
            <a:schemeClr val="accent1"/>
          </a:solidFill>
          <a:latin typeface="Antenna Medium" panose="02000603000000020004" pitchFamily="50" charset="0"/>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300" kern="1200">
          <a:solidFill>
            <a:schemeClr val="tx1"/>
          </a:solidFill>
          <a:latin typeface="Antenna Light" panose="02000503000000020004" pitchFamily="50" charset="0"/>
          <a:ea typeface="+mn-ea"/>
          <a:cs typeface="+mn-cs"/>
        </a:defRPr>
      </a:lvl2pPr>
      <a:lvl3pPr marL="1141413" indent="-227013" algn="l" rtl="0" eaLnBrk="0" fontAlgn="base" hangingPunct="0">
        <a:spcBef>
          <a:spcPct val="20000"/>
        </a:spcBef>
        <a:spcAft>
          <a:spcPct val="0"/>
        </a:spcAft>
        <a:buChar char="&gt;"/>
        <a:defRPr sz="1900" kern="1200">
          <a:solidFill>
            <a:schemeClr val="tx1"/>
          </a:solidFill>
          <a:latin typeface="Antenna Light" panose="02000503000000020004" pitchFamily="50" charset="0"/>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1500" kern="1200">
          <a:solidFill>
            <a:schemeClr val="tx1"/>
          </a:solidFill>
          <a:latin typeface="Antenna Light" panose="02000503000000020004" pitchFamily="50" charset="0"/>
          <a:ea typeface="+mn-ea"/>
          <a:cs typeface="+mn-cs"/>
        </a:defRPr>
      </a:lvl4pPr>
      <a:lvl5pPr marL="2055813" indent="-227013" algn="l" rtl="0" eaLnBrk="0" fontAlgn="base" hangingPunct="0">
        <a:spcBef>
          <a:spcPct val="20000"/>
        </a:spcBef>
        <a:spcAft>
          <a:spcPct val="0"/>
        </a:spcAft>
        <a:buChar char="-"/>
        <a:defRPr sz="1000" kern="1200">
          <a:solidFill>
            <a:schemeClr val="tx1"/>
          </a:solidFill>
          <a:latin typeface="Antenna Light" panose="02000503000000020004" pitchFamily="50" charset="0"/>
          <a:ea typeface="+mn-ea"/>
          <a:cs typeface="+mn-cs"/>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5.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image001">
            <a:extLst>
              <a:ext uri="{FF2B5EF4-FFF2-40B4-BE49-F238E27FC236}">
                <a16:creationId xmlns:a16="http://schemas.microsoft.com/office/drawing/2014/main" id="{E3E037D1-D7D0-45D5-498D-561B56FD462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135" y="94519"/>
            <a:ext cx="4543230" cy="190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9AF85E48-FB2A-B347-F530-B259F91715D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159275"/>
            <a:ext cx="9144000" cy="4698725"/>
          </a:xfrm>
          <a:prstGeom prst="rect">
            <a:avLst/>
          </a:prstGeom>
        </p:spPr>
      </p:pic>
      <p:pic>
        <p:nvPicPr>
          <p:cNvPr id="7" name="Image 6">
            <a:extLst>
              <a:ext uri="{FF2B5EF4-FFF2-40B4-BE49-F238E27FC236}">
                <a16:creationId xmlns:a16="http://schemas.microsoft.com/office/drawing/2014/main" id="{374C3C64-EDC2-14EA-8986-9B2D964A3A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
        <p:nvSpPr>
          <p:cNvPr id="6" name="Rectangle 5">
            <a:extLst>
              <a:ext uri="{FF2B5EF4-FFF2-40B4-BE49-F238E27FC236}">
                <a16:creationId xmlns:a16="http://schemas.microsoft.com/office/drawing/2014/main" id="{73FB6737-F862-C652-3866-E59B691BB923}"/>
              </a:ext>
            </a:extLst>
          </p:cNvPr>
          <p:cNvSpPr/>
          <p:nvPr/>
        </p:nvSpPr>
        <p:spPr>
          <a:xfrm>
            <a:off x="408647" y="3429000"/>
            <a:ext cx="8836953" cy="1323439"/>
          </a:xfrm>
          <a:prstGeom prst="rect">
            <a:avLst/>
          </a:prstGeom>
          <a:noFill/>
        </p:spPr>
        <p:txBody>
          <a:bodyPr wrap="square" lIns="91440" tIns="45720" rIns="91440" bIns="45720">
            <a:spAutoFit/>
          </a:bodyPr>
          <a:lstStyle/>
          <a:p>
            <a:pPr algn="ctr"/>
            <a:r>
              <a:rPr lang="fr-FR" sz="4000" b="0" cap="none" spc="0" dirty="0">
                <a:ln w="0"/>
                <a:solidFill>
                  <a:schemeClr val="bg1"/>
                </a:solidFill>
                <a:effectLst>
                  <a:outerShdw blurRad="38100" dist="19050" dir="2700000" algn="tl" rotWithShape="0">
                    <a:schemeClr val="dk1">
                      <a:alpha val="40000"/>
                    </a:schemeClr>
                  </a:outerShdw>
                </a:effectLst>
              </a:rPr>
              <a:t>Captage eau potable prioritaire de St Hilaire le Chatel</a:t>
            </a:r>
          </a:p>
        </p:txBody>
      </p:sp>
    </p:spTree>
    <p:extLst>
      <p:ext uri="{BB962C8B-B14F-4D97-AF65-F5344CB8AC3E}">
        <p14:creationId xmlns:p14="http://schemas.microsoft.com/office/powerpoint/2010/main" val="4202964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353220" y="1446020"/>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projetées pour la période 2024-2026 </a:t>
            </a:r>
          </a:p>
          <a:p>
            <a:pPr marL="0" indent="0">
              <a:buNone/>
            </a:pPr>
            <a:endParaRPr lang="fr-FR" altLang="fr-FR" dirty="0"/>
          </a:p>
          <a:p>
            <a:pPr marL="0" indent="0" algn="just">
              <a:buNone/>
            </a:pPr>
            <a:r>
              <a:rPr lang="fr-FR" dirty="0">
                <a:solidFill>
                  <a:srgbClr val="000000"/>
                </a:solidFill>
                <a:latin typeface="+mj-lt"/>
                <a:ea typeface="Times New Roman" panose="02020603050405020304" pitchFamily="18" charset="0"/>
              </a:rPr>
              <a:t>Dans le cadre de la protection du captage de Courpotin,</a:t>
            </a:r>
            <a:r>
              <a:rPr lang="fr-FR" dirty="0">
                <a:solidFill>
                  <a:srgbClr val="000000"/>
                </a:solidFill>
                <a:effectLst/>
                <a:latin typeface="+mj-lt"/>
                <a:ea typeface="Times New Roman" panose="02020603050405020304" pitchFamily="18" charset="0"/>
              </a:rPr>
              <a:t> </a:t>
            </a:r>
            <a:r>
              <a:rPr lang="fr-FR" b="1" dirty="0">
                <a:solidFill>
                  <a:srgbClr val="000000"/>
                </a:solidFill>
                <a:latin typeface="+mj-lt"/>
                <a:ea typeface="Times New Roman" panose="02020603050405020304" pitchFamily="18" charset="0"/>
              </a:rPr>
              <a:t>l</a:t>
            </a:r>
            <a:r>
              <a:rPr lang="fr-FR" b="1" dirty="0">
                <a:solidFill>
                  <a:srgbClr val="000000"/>
                </a:solidFill>
                <a:effectLst/>
                <a:latin typeface="+mj-lt"/>
                <a:ea typeface="Times New Roman" panose="02020603050405020304" pitchFamily="18" charset="0"/>
              </a:rPr>
              <a:t>a réalisation d’un diagnostic des pratiques agricoles et non-agricoles est nécessaire </a:t>
            </a:r>
            <a:r>
              <a:rPr lang="fr-FR" dirty="0">
                <a:solidFill>
                  <a:srgbClr val="000000"/>
                </a:solidFill>
                <a:effectLst/>
                <a:latin typeface="+mj-lt"/>
                <a:ea typeface="Times New Roman" panose="02020603050405020304" pitchFamily="18" charset="0"/>
              </a:rPr>
              <a:t>pour connaître les pratiques déployées à proximité du captage et </a:t>
            </a:r>
            <a:r>
              <a:rPr lang="fr-FR" dirty="0">
                <a:solidFill>
                  <a:srgbClr val="000000"/>
                </a:solidFill>
                <a:latin typeface="+mj-lt"/>
                <a:ea typeface="Times New Roman" panose="02020603050405020304" pitchFamily="18" charset="0"/>
              </a:rPr>
              <a:t>ainsi i</a:t>
            </a:r>
            <a:r>
              <a:rPr lang="fr-FR" dirty="0">
                <a:solidFill>
                  <a:srgbClr val="000000"/>
                </a:solidFill>
                <a:effectLst/>
                <a:latin typeface="+mj-lt"/>
                <a:ea typeface="Times New Roman" panose="02020603050405020304" pitchFamily="18" charset="0"/>
              </a:rPr>
              <a:t>dentifier les leviers d’actions possibles.</a:t>
            </a:r>
            <a:endParaRPr lang="fr-FR" dirty="0">
              <a:solidFill>
                <a:srgbClr val="000000"/>
              </a:solidFill>
              <a:latin typeface="+mj-lt"/>
              <a:ea typeface="Times New Roman" panose="02020603050405020304" pitchFamily="18" charset="0"/>
            </a:endParaRPr>
          </a:p>
          <a:p>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5" name="Tableau 4">
            <a:extLst>
              <a:ext uri="{FF2B5EF4-FFF2-40B4-BE49-F238E27FC236}">
                <a16:creationId xmlns:a16="http://schemas.microsoft.com/office/drawing/2014/main" id="{B319203B-2C73-FEA8-6D9C-E40373150797}"/>
              </a:ext>
            </a:extLst>
          </p:cNvPr>
          <p:cNvGraphicFramePr>
            <a:graphicFrameLocks noGrp="1"/>
          </p:cNvGraphicFramePr>
          <p:nvPr>
            <p:extLst>
              <p:ext uri="{D42A27DB-BD31-4B8C-83A1-F6EECF244321}">
                <p14:modId xmlns:p14="http://schemas.microsoft.com/office/powerpoint/2010/main" val="723503087"/>
              </p:ext>
            </p:extLst>
          </p:nvPr>
        </p:nvGraphicFramePr>
        <p:xfrm>
          <a:off x="1861508" y="4497202"/>
          <a:ext cx="5659110" cy="914778"/>
        </p:xfrm>
        <a:graphic>
          <a:graphicData uri="http://schemas.openxmlformats.org/drawingml/2006/table">
            <a:tbl>
              <a:tblPr firstRow="1" bandRow="1">
                <a:tableStyleId>{5C22544A-7EE6-4342-B048-85BDC9FD1C3A}</a:tableStyleId>
              </a:tblPr>
              <a:tblGrid>
                <a:gridCol w="5659110">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Diagnostic agricole sur 70 % de la SAU de l’AAC : 27 116,25 €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27 116,25 €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3" name="Image 2">
            <a:extLst>
              <a:ext uri="{FF2B5EF4-FFF2-40B4-BE49-F238E27FC236}">
                <a16:creationId xmlns:a16="http://schemas.microsoft.com/office/drawing/2014/main" id="{2FB674DD-71E3-0E0C-9A0B-393A147AEDA0}"/>
              </a:ext>
            </a:extLst>
          </p:cNvPr>
          <p:cNvPicPr>
            <a:picLocks noChangeAspect="1"/>
          </p:cNvPicPr>
          <p:nvPr/>
        </p:nvPicPr>
        <p:blipFill>
          <a:blip r:embed="rId2"/>
          <a:srcRect t="18568" b="12906"/>
          <a:stretch/>
        </p:blipFill>
        <p:spPr>
          <a:xfrm>
            <a:off x="0" y="0"/>
            <a:ext cx="2415209" cy="1128705"/>
          </a:xfrm>
          <a:prstGeom prst="rect">
            <a:avLst/>
          </a:prstGeom>
        </p:spPr>
      </p:pic>
      <p:pic>
        <p:nvPicPr>
          <p:cNvPr id="4" name="Image 3">
            <a:extLst>
              <a:ext uri="{FF2B5EF4-FFF2-40B4-BE49-F238E27FC236}">
                <a16:creationId xmlns:a16="http://schemas.microsoft.com/office/drawing/2014/main" id="{129381C6-8182-C7A2-8CE5-9BD9D716E5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339285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328612" y="1632882"/>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projetées pour la période 2024-2026 </a:t>
            </a:r>
          </a:p>
          <a:p>
            <a:pPr marL="0" indent="0">
              <a:buNone/>
            </a:pPr>
            <a:endParaRPr lang="fr-FR" altLang="fr-FR" dirty="0"/>
          </a:p>
          <a:p>
            <a:pPr marL="0" indent="0" algn="just">
              <a:buNone/>
            </a:pPr>
            <a:r>
              <a:rPr lang="fr-FR" dirty="0">
                <a:solidFill>
                  <a:srgbClr val="000000"/>
                </a:solidFill>
                <a:latin typeface="+mj-lt"/>
                <a:ea typeface="Times New Roman" panose="02020603050405020304" pitchFamily="18" charset="0"/>
              </a:rPr>
              <a:t>Une fois le diagnostic réalisé, </a:t>
            </a:r>
            <a:r>
              <a:rPr lang="fr-FR" b="1" dirty="0">
                <a:solidFill>
                  <a:srgbClr val="000000"/>
                </a:solidFill>
                <a:latin typeface="+mj-lt"/>
                <a:ea typeface="Times New Roman" panose="02020603050405020304" pitchFamily="18" charset="0"/>
              </a:rPr>
              <a:t>il faudra établir un programme d’actions</a:t>
            </a:r>
            <a:r>
              <a:rPr lang="fr-FR" dirty="0">
                <a:solidFill>
                  <a:srgbClr val="000000"/>
                </a:solidFill>
                <a:latin typeface="+mj-lt"/>
                <a:ea typeface="Times New Roman" panose="02020603050405020304" pitchFamily="18" charset="0"/>
              </a:rPr>
              <a:t>. Il conviendra d’organiser une réunion de concertation avec les partenaires et une réunion d’information avec les exploitants.</a:t>
            </a:r>
          </a:p>
          <a:p>
            <a:pPr algn="just"/>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2" name="Tableau 1">
            <a:extLst>
              <a:ext uri="{FF2B5EF4-FFF2-40B4-BE49-F238E27FC236}">
                <a16:creationId xmlns:a16="http://schemas.microsoft.com/office/drawing/2014/main" id="{D72BC510-C2B7-6D71-AA3E-0F6DA395D751}"/>
              </a:ext>
            </a:extLst>
          </p:cNvPr>
          <p:cNvGraphicFramePr>
            <a:graphicFrameLocks noGrp="1"/>
          </p:cNvGraphicFramePr>
          <p:nvPr>
            <p:extLst>
              <p:ext uri="{D42A27DB-BD31-4B8C-83A1-F6EECF244321}">
                <p14:modId xmlns:p14="http://schemas.microsoft.com/office/powerpoint/2010/main" val="2467230604"/>
              </p:ext>
            </p:extLst>
          </p:nvPr>
        </p:nvGraphicFramePr>
        <p:xfrm>
          <a:off x="2307052" y="4310340"/>
          <a:ext cx="5659110" cy="1829556"/>
        </p:xfrm>
        <a:graphic>
          <a:graphicData uri="http://schemas.openxmlformats.org/drawingml/2006/table">
            <a:tbl>
              <a:tblPr firstRow="1" bandRow="1">
                <a:tableStyleId>{5C22544A-7EE6-4342-B048-85BDC9FD1C3A}</a:tableStyleId>
              </a:tblPr>
              <a:tblGrid>
                <a:gridCol w="5659110">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Élaboration du programme d’actions : 10000 €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r>
                        <a:rPr lang="fr-FR" sz="1400" dirty="0">
                          <a:latin typeface="Segoe UI Semilight" panose="020B0402040204020203" pitchFamily="34" charset="0"/>
                          <a:cs typeface="Segoe UI Semilight" panose="020B0402040204020203" pitchFamily="34" charset="0"/>
                        </a:rPr>
                        <a:t>Réunion de concertation avec les partenaires : 3500 €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03155"/>
                  </a:ext>
                </a:extLst>
              </a:tr>
              <a:tr h="288000">
                <a:tc>
                  <a:txBody>
                    <a:bodyPr/>
                    <a:lstStyle/>
                    <a:p>
                      <a:r>
                        <a:rPr lang="fr-FR" sz="1400" dirty="0">
                          <a:latin typeface="Segoe UI Semilight" panose="020B0402040204020203" pitchFamily="34" charset="0"/>
                          <a:cs typeface="Segoe UI Semilight" panose="020B0402040204020203" pitchFamily="34" charset="0"/>
                        </a:rPr>
                        <a:t>1 réunion d’information avec &gt; 5 exploitant s: 700 €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9011136"/>
                  </a:ext>
                </a:extLst>
              </a:tr>
              <a:tr h="288000">
                <a:tc>
                  <a:txBody>
                    <a:bodyPr/>
                    <a:lstStyle/>
                    <a:p>
                      <a:r>
                        <a:rPr lang="fr-FR" sz="1400" dirty="0">
                          <a:latin typeface="Segoe UI Semilight" panose="020B0402040204020203" pitchFamily="34" charset="0"/>
                          <a:cs typeface="Segoe UI Semilight" panose="020B0402040204020203" pitchFamily="34" charset="0"/>
                        </a:rPr>
                        <a:t>1 réunion d’information avec &gt; 7 exploitants : 900 €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956846"/>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15100 €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4" name="Image 3">
            <a:extLst>
              <a:ext uri="{FF2B5EF4-FFF2-40B4-BE49-F238E27FC236}">
                <a16:creationId xmlns:a16="http://schemas.microsoft.com/office/drawing/2014/main" id="{681C85A8-DB60-3782-C8F2-A22B271D5CB5}"/>
              </a:ext>
            </a:extLst>
          </p:cNvPr>
          <p:cNvPicPr>
            <a:picLocks noChangeAspect="1"/>
          </p:cNvPicPr>
          <p:nvPr/>
        </p:nvPicPr>
        <p:blipFill>
          <a:blip r:embed="rId2"/>
          <a:srcRect t="18568" b="12906"/>
          <a:stretch/>
        </p:blipFill>
        <p:spPr>
          <a:xfrm>
            <a:off x="0" y="0"/>
            <a:ext cx="2415209" cy="1128705"/>
          </a:xfrm>
          <a:prstGeom prst="rect">
            <a:avLst/>
          </a:prstGeom>
        </p:spPr>
      </p:pic>
      <p:pic>
        <p:nvPicPr>
          <p:cNvPr id="5" name="Image 4">
            <a:extLst>
              <a:ext uri="{FF2B5EF4-FFF2-40B4-BE49-F238E27FC236}">
                <a16:creationId xmlns:a16="http://schemas.microsoft.com/office/drawing/2014/main" id="{84751BDA-340F-1014-4D56-C05DA480BB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2051553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54793" y="1933575"/>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projetées pour la période 2024-2026 </a:t>
            </a:r>
          </a:p>
          <a:p>
            <a:pPr marL="0" indent="0">
              <a:buNone/>
            </a:pPr>
            <a:endParaRPr lang="fr-FR" altLang="fr-FR" dirty="0"/>
          </a:p>
          <a:p>
            <a:pPr marL="0" indent="0" algn="just">
              <a:buNone/>
            </a:pPr>
            <a:r>
              <a:rPr lang="fr-FR" dirty="0">
                <a:solidFill>
                  <a:srgbClr val="000000"/>
                </a:solidFill>
                <a:latin typeface="+mj-lt"/>
                <a:ea typeface="Times New Roman" panose="02020603050405020304" pitchFamily="18" charset="0"/>
              </a:rPr>
              <a:t>La programmation d’actions impliquera </a:t>
            </a:r>
            <a:r>
              <a:rPr lang="fr-FR" b="1" dirty="0">
                <a:solidFill>
                  <a:srgbClr val="000000"/>
                </a:solidFill>
                <a:latin typeface="+mj-lt"/>
                <a:ea typeface="Times New Roman" panose="02020603050405020304" pitchFamily="18" charset="0"/>
              </a:rPr>
              <a:t>la mise en place de formation auprès des exploitants et des essais</a:t>
            </a:r>
            <a:r>
              <a:rPr lang="fr-FR" dirty="0">
                <a:solidFill>
                  <a:srgbClr val="000000"/>
                </a:solidFill>
                <a:latin typeface="+mj-lt"/>
                <a:ea typeface="Times New Roman" panose="02020603050405020304" pitchFamily="18" charset="0"/>
              </a:rPr>
              <a:t>.</a:t>
            </a:r>
          </a:p>
          <a:p>
            <a:pPr algn="just"/>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2" name="Tableau 1">
            <a:extLst>
              <a:ext uri="{FF2B5EF4-FFF2-40B4-BE49-F238E27FC236}">
                <a16:creationId xmlns:a16="http://schemas.microsoft.com/office/drawing/2014/main" id="{D72BC510-C2B7-6D71-AA3E-0F6DA395D751}"/>
              </a:ext>
            </a:extLst>
          </p:cNvPr>
          <p:cNvGraphicFramePr>
            <a:graphicFrameLocks noGrp="1"/>
          </p:cNvGraphicFramePr>
          <p:nvPr>
            <p:extLst>
              <p:ext uri="{D42A27DB-BD31-4B8C-83A1-F6EECF244321}">
                <p14:modId xmlns:p14="http://schemas.microsoft.com/office/powerpoint/2010/main" val="1043004592"/>
              </p:ext>
            </p:extLst>
          </p:nvPr>
        </p:nvGraphicFramePr>
        <p:xfrm>
          <a:off x="2073722" y="4395787"/>
          <a:ext cx="5659110" cy="1524630"/>
        </p:xfrm>
        <a:graphic>
          <a:graphicData uri="http://schemas.openxmlformats.org/drawingml/2006/table">
            <a:tbl>
              <a:tblPr firstRow="1" bandRow="1">
                <a:tableStyleId>{5C22544A-7EE6-4342-B048-85BDC9FD1C3A}</a:tableStyleId>
              </a:tblPr>
              <a:tblGrid>
                <a:gridCol w="5659110">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1 formation de 3 jours : 4500 €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r>
                        <a:rPr lang="fr-FR" sz="1400" dirty="0">
                          <a:latin typeface="Segoe UI Semilight" panose="020B0402040204020203" pitchFamily="34" charset="0"/>
                          <a:cs typeface="Segoe UI Semilight" panose="020B0402040204020203" pitchFamily="34" charset="0"/>
                        </a:rPr>
                        <a:t>1 formation de 3 jours : 4500 €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03155"/>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Mise en place d’essais chez 3 exploitants : 10000 €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9011136"/>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19000 €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4" name="Image 3">
            <a:extLst>
              <a:ext uri="{FF2B5EF4-FFF2-40B4-BE49-F238E27FC236}">
                <a16:creationId xmlns:a16="http://schemas.microsoft.com/office/drawing/2014/main" id="{2BF03F32-475B-6088-9D42-5ECA074B16EA}"/>
              </a:ext>
            </a:extLst>
          </p:cNvPr>
          <p:cNvPicPr>
            <a:picLocks noChangeAspect="1"/>
          </p:cNvPicPr>
          <p:nvPr/>
        </p:nvPicPr>
        <p:blipFill>
          <a:blip r:embed="rId2"/>
          <a:srcRect t="18568" b="12906"/>
          <a:stretch/>
        </p:blipFill>
        <p:spPr>
          <a:xfrm>
            <a:off x="0" y="0"/>
            <a:ext cx="2415209" cy="1128705"/>
          </a:xfrm>
          <a:prstGeom prst="rect">
            <a:avLst/>
          </a:prstGeom>
        </p:spPr>
      </p:pic>
      <p:pic>
        <p:nvPicPr>
          <p:cNvPr id="5" name="Image 4">
            <a:extLst>
              <a:ext uri="{FF2B5EF4-FFF2-40B4-BE49-F238E27FC236}">
                <a16:creationId xmlns:a16="http://schemas.microsoft.com/office/drawing/2014/main" id="{B08BE945-B780-D32E-5443-FE6700F12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313840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13520" y="1722334"/>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projetées pour la période 2024-2026 </a:t>
            </a:r>
          </a:p>
          <a:p>
            <a:pPr marL="0" indent="0">
              <a:buNone/>
            </a:pPr>
            <a:endParaRPr lang="fr-FR" altLang="fr-FR" dirty="0"/>
          </a:p>
          <a:p>
            <a:pPr marL="0" indent="0" algn="just">
              <a:buNone/>
            </a:pPr>
            <a:r>
              <a:rPr lang="fr-FR" dirty="0">
                <a:solidFill>
                  <a:srgbClr val="000000"/>
                </a:solidFill>
                <a:latin typeface="+mj-lt"/>
                <a:ea typeface="Times New Roman" panose="02020603050405020304" pitchFamily="18" charset="0"/>
              </a:rPr>
              <a:t>Pour assurer l’animation de cette programmation d’actions, </a:t>
            </a:r>
            <a:r>
              <a:rPr lang="fr-FR" b="1" dirty="0">
                <a:solidFill>
                  <a:srgbClr val="000000"/>
                </a:solidFill>
                <a:latin typeface="+mj-lt"/>
                <a:ea typeface="Times New Roman" panose="02020603050405020304" pitchFamily="18" charset="0"/>
              </a:rPr>
              <a:t>il conviendra également d’organiser fin 2025 une réunion de bilan avec les partenaires ainsi qu’une réunion avec les exploitants </a:t>
            </a:r>
            <a:r>
              <a:rPr lang="fr-FR" dirty="0">
                <a:solidFill>
                  <a:srgbClr val="000000"/>
                </a:solidFill>
                <a:latin typeface="+mj-lt"/>
                <a:ea typeface="Times New Roman" panose="02020603050405020304" pitchFamily="18" charset="0"/>
              </a:rPr>
              <a:t>(à réitérer en 2026).</a:t>
            </a:r>
          </a:p>
          <a:p>
            <a:pPr algn="just"/>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2" name="Tableau 1">
            <a:extLst>
              <a:ext uri="{FF2B5EF4-FFF2-40B4-BE49-F238E27FC236}">
                <a16:creationId xmlns:a16="http://schemas.microsoft.com/office/drawing/2014/main" id="{D72BC510-C2B7-6D71-AA3E-0F6DA395D751}"/>
              </a:ext>
            </a:extLst>
          </p:cNvPr>
          <p:cNvGraphicFramePr>
            <a:graphicFrameLocks noGrp="1"/>
          </p:cNvGraphicFramePr>
          <p:nvPr>
            <p:extLst>
              <p:ext uri="{D42A27DB-BD31-4B8C-83A1-F6EECF244321}">
                <p14:modId xmlns:p14="http://schemas.microsoft.com/office/powerpoint/2010/main" val="3956203901"/>
              </p:ext>
            </p:extLst>
          </p:nvPr>
        </p:nvGraphicFramePr>
        <p:xfrm>
          <a:off x="1826760" y="4393268"/>
          <a:ext cx="5659110" cy="1829556"/>
        </p:xfrm>
        <a:graphic>
          <a:graphicData uri="http://schemas.openxmlformats.org/drawingml/2006/table">
            <a:tbl>
              <a:tblPr firstRow="1" bandRow="1">
                <a:tableStyleId>{5C22544A-7EE6-4342-B048-85BDC9FD1C3A}</a:tableStyleId>
              </a:tblPr>
              <a:tblGrid>
                <a:gridCol w="5659110">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1 réunion d’information avec &gt; 5 exploitant s: 700 €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r>
                        <a:rPr lang="fr-FR" sz="1400" dirty="0">
                          <a:latin typeface="Segoe UI Semilight" panose="020B0402040204020203" pitchFamily="34" charset="0"/>
                          <a:cs typeface="Segoe UI Semilight" panose="020B0402040204020203" pitchFamily="34" charset="0"/>
                        </a:rPr>
                        <a:t>1 réunion d’information avec &gt; 7 exploitants : 900 €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803155"/>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Réunion de bilan 2025 avec les partenaires : 2000 €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9011136"/>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Réunion de bilan 2026 avec les partenaires : 2000 €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956846"/>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5600 €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4" name="Image 3">
            <a:extLst>
              <a:ext uri="{FF2B5EF4-FFF2-40B4-BE49-F238E27FC236}">
                <a16:creationId xmlns:a16="http://schemas.microsoft.com/office/drawing/2014/main" id="{C0853B4C-34CA-625C-77FC-9B2658A1FA40}"/>
              </a:ext>
            </a:extLst>
          </p:cNvPr>
          <p:cNvPicPr>
            <a:picLocks noChangeAspect="1"/>
          </p:cNvPicPr>
          <p:nvPr/>
        </p:nvPicPr>
        <p:blipFill>
          <a:blip r:embed="rId2"/>
          <a:srcRect t="18568" b="12906"/>
          <a:stretch/>
        </p:blipFill>
        <p:spPr>
          <a:xfrm>
            <a:off x="0" y="0"/>
            <a:ext cx="2415209" cy="1128705"/>
          </a:xfrm>
          <a:prstGeom prst="rect">
            <a:avLst/>
          </a:prstGeom>
        </p:spPr>
      </p:pic>
      <p:pic>
        <p:nvPicPr>
          <p:cNvPr id="5" name="Image 4">
            <a:extLst>
              <a:ext uri="{FF2B5EF4-FFF2-40B4-BE49-F238E27FC236}">
                <a16:creationId xmlns:a16="http://schemas.microsoft.com/office/drawing/2014/main" id="{E21485C3-3833-910F-7B61-DED8C526CD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1941716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02DEB70-B693-F181-8982-1EF5F46F51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024" y="289121"/>
            <a:ext cx="4178524" cy="1559210"/>
          </a:xfrm>
          <a:prstGeom prst="rect">
            <a:avLst/>
          </a:prstGeom>
        </p:spPr>
      </p:pic>
      <p:pic>
        <p:nvPicPr>
          <p:cNvPr id="5" name="Image 4">
            <a:extLst>
              <a:ext uri="{FF2B5EF4-FFF2-40B4-BE49-F238E27FC236}">
                <a16:creationId xmlns:a16="http://schemas.microsoft.com/office/drawing/2014/main" id="{D4D9407E-52E8-91F2-E304-A725104BD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7" name="Image 6">
            <a:extLst>
              <a:ext uri="{FF2B5EF4-FFF2-40B4-BE49-F238E27FC236}">
                <a16:creationId xmlns:a16="http://schemas.microsoft.com/office/drawing/2014/main" id="{4D2FB3B6-2767-62EE-E56B-F2C8374DA4B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2245894"/>
            <a:ext cx="9144000" cy="4612105"/>
          </a:xfrm>
          <a:prstGeom prst="rect">
            <a:avLst/>
          </a:prstGeom>
        </p:spPr>
      </p:pic>
      <p:sp>
        <p:nvSpPr>
          <p:cNvPr id="10" name="Rectangle 9">
            <a:extLst>
              <a:ext uri="{FF2B5EF4-FFF2-40B4-BE49-F238E27FC236}">
                <a16:creationId xmlns:a16="http://schemas.microsoft.com/office/drawing/2014/main" id="{580EBFE8-C30A-32C7-A43F-6EAD39550F22}"/>
              </a:ext>
            </a:extLst>
          </p:cNvPr>
          <p:cNvSpPr/>
          <p:nvPr/>
        </p:nvSpPr>
        <p:spPr>
          <a:xfrm>
            <a:off x="307047" y="4770782"/>
            <a:ext cx="8836953" cy="1323439"/>
          </a:xfrm>
          <a:prstGeom prst="rect">
            <a:avLst/>
          </a:prstGeom>
          <a:noFill/>
        </p:spPr>
        <p:txBody>
          <a:bodyPr wrap="square" lIns="91440" tIns="45720" rIns="91440" bIns="45720">
            <a:spAutoFit/>
          </a:bodyPr>
          <a:lstStyle/>
          <a:p>
            <a:pPr algn="ctr"/>
            <a:r>
              <a:rPr lang="fr-FR" sz="4000" b="0" cap="none" spc="0" dirty="0">
                <a:ln w="0"/>
                <a:solidFill>
                  <a:schemeClr val="bg1"/>
                </a:solidFill>
                <a:effectLst>
                  <a:outerShdw blurRad="38100" dist="19050" dir="2700000" algn="tl" rotWithShape="0">
                    <a:schemeClr val="dk1">
                      <a:alpha val="40000"/>
                    </a:schemeClr>
                  </a:outerShdw>
                </a:effectLst>
              </a:rPr>
              <a:t>Mares et zones humides en forêt domaniale</a:t>
            </a:r>
          </a:p>
        </p:txBody>
      </p:sp>
    </p:spTree>
    <p:extLst>
      <p:ext uri="{BB962C8B-B14F-4D97-AF65-F5344CB8AC3E}">
        <p14:creationId xmlns:p14="http://schemas.microsoft.com/office/powerpoint/2010/main" val="358828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115093" y="1472067"/>
            <a:ext cx="8675687" cy="5291414"/>
          </a:xfrm>
          <a:noFill/>
        </p:spPr>
        <p:txBody>
          <a:bodyPr vert="horz" wrap="square" lIns="91440" tIns="45720" rIns="91440" bIns="45720" numCol="1" anchor="t" anchorCtr="0" compatLnSpc="1">
            <a:prstTxWarp prst="textNoShape">
              <a:avLst/>
            </a:prstTxWarp>
          </a:bodyPr>
          <a:lstStyle/>
          <a:p>
            <a:pPr marL="0" indent="0">
              <a:buNone/>
            </a:pPr>
            <a:r>
              <a:rPr lang="fr-FR" altLang="fr-FR" b="1" dirty="0">
                <a:solidFill>
                  <a:srgbClr val="019BC6"/>
                </a:solidFill>
                <a:latin typeface="Arial" panose="020B0604020202020204" pitchFamily="34" charset="0"/>
                <a:cs typeface="Arial" panose="020B0604020202020204" pitchFamily="34" charset="0"/>
              </a:rPr>
              <a:t>Actions lancées ou projetées pour la période 2024-2026 :</a:t>
            </a:r>
          </a:p>
          <a:p>
            <a:pPr algn="just">
              <a:lnSpc>
                <a:spcPct val="106000"/>
              </a:lnSpc>
              <a:spcAft>
                <a:spcPts val="800"/>
              </a:spcAft>
            </a:pPr>
            <a:r>
              <a:rPr lang="fr-FR" sz="2000" kern="150" spc="30" dirty="0">
                <a:solidFill>
                  <a:srgbClr val="000000"/>
                </a:solidFill>
                <a:effectLst/>
                <a:ea typeface="SimSun" panose="02010600030101010101" pitchFamily="2" charset="-122"/>
                <a:cs typeface="Calibri" panose="020F0502020204030204" pitchFamily="34" charset="0"/>
              </a:rPr>
              <a:t>L’objectif poursuivi est l’amélioration de la fonctionnalité et des capacités d’accueil de la biodiversité des mares et zones humides en forêt.</a:t>
            </a:r>
            <a:endParaRPr lang="fr-FR" sz="2000" kern="150" dirty="0">
              <a:effectLst/>
              <a:ea typeface="SimSun" panose="02010600030101010101" pitchFamily="2" charset="-122"/>
              <a:cs typeface="Tahoma" panose="020B0604030504040204" pitchFamily="34" charset="0"/>
            </a:endParaRPr>
          </a:p>
          <a:p>
            <a:pPr algn="just"/>
            <a:r>
              <a:rPr lang="fr-FR" sz="2000" kern="0" spc="30" dirty="0">
                <a:solidFill>
                  <a:srgbClr val="000000"/>
                </a:solidFill>
                <a:effectLst/>
                <a:ea typeface="Times New Roman" panose="02020603050405020304" pitchFamily="18" charset="0"/>
                <a:cs typeface="Calibri" panose="020F0502020204030204" pitchFamily="34" charset="0"/>
              </a:rPr>
              <a:t>Des suivis des mares restaurées sur la programmation précédente (2021-2023) seront conduits afin d’évaluer l’efficacité à moyen terme de ces travaux de restauration de mares en lien avec le PRAM.</a:t>
            </a:r>
          </a:p>
          <a:p>
            <a:pPr algn="just"/>
            <a:r>
              <a:rPr lang="fr-FR" sz="2000" kern="0" spc="30" dirty="0">
                <a:solidFill>
                  <a:srgbClr val="000000"/>
                </a:solidFill>
                <a:effectLst/>
                <a:ea typeface="Times New Roman" panose="02020603050405020304" pitchFamily="18" charset="0"/>
              </a:rPr>
              <a:t>Suite à la rédaction du plan de gestion des mares des clairets en FD d’Ecouves inscrit à la programmation 2021-2023 (effectif en 2024), des travaux de restauration de mares seront mis en œuvre. Concernant la forêt de Bourse, le plan de gestion des mares prévoit la poursuite de travaux de restauration et des inventaires et suivis. Par ailleurs, un plan de gestion de la zone humide « la petite Camargue » en forêt de Bourse sera élaboré, ce secteur très spécifique n’ayant pas été intégré dans le plan de gestion des mares de Bourse. </a:t>
            </a:r>
            <a:endParaRPr lang="fr-FR" altLang="fr-FR" sz="2000" kern="0" spc="30" dirty="0">
              <a:solidFill>
                <a:srgbClr val="000000"/>
              </a:solidFill>
              <a:cs typeface="Calibri" panose="020F0502020204030204" pitchFamily="34" charset="0"/>
            </a:endParaRPr>
          </a:p>
        </p:txBody>
      </p:sp>
      <p:pic>
        <p:nvPicPr>
          <p:cNvPr id="6" name="Image 5">
            <a:extLst>
              <a:ext uri="{FF2B5EF4-FFF2-40B4-BE49-F238E27FC236}">
                <a16:creationId xmlns:a16="http://schemas.microsoft.com/office/drawing/2014/main" id="{0C28F98C-79AE-D619-7AE0-0755F131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913" y="232216"/>
            <a:ext cx="2813712" cy="1049932"/>
          </a:xfrm>
          <a:prstGeom prst="rect">
            <a:avLst/>
          </a:prstGeom>
        </p:spPr>
      </p:pic>
      <p:pic>
        <p:nvPicPr>
          <p:cNvPr id="2" name="Image 1">
            <a:extLst>
              <a:ext uri="{FF2B5EF4-FFF2-40B4-BE49-F238E27FC236}">
                <a16:creationId xmlns:a16="http://schemas.microsoft.com/office/drawing/2014/main" id="{FE31244D-2E6F-033B-2713-70FA2F952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4097061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115093" y="1472067"/>
            <a:ext cx="8675687" cy="5853072"/>
          </a:xfrm>
          <a:noFill/>
        </p:spPr>
        <p:txBody>
          <a:bodyPr vert="horz" wrap="square" lIns="91440" tIns="45720" rIns="91440" bIns="45720" numCol="1" anchor="t" anchorCtr="0" compatLnSpc="1">
            <a:prstTxWarp prst="textNoShape">
              <a:avLst/>
            </a:prstTxWarp>
          </a:bodyPr>
          <a:lstStyle/>
          <a:p>
            <a:r>
              <a:rPr lang="fr-FR" altLang="fr-FR" sz="1800" b="1" dirty="0">
                <a:solidFill>
                  <a:schemeClr val="tx1"/>
                </a:solidFill>
                <a:latin typeface="+mn-lt"/>
              </a:rPr>
              <a:t>Demandes de financement</a:t>
            </a:r>
            <a:endParaRPr lang="fr-FR" altLang="fr-FR" sz="1800" b="1" i="1" dirty="0">
              <a:solidFill>
                <a:schemeClr val="tx1"/>
              </a:solidFill>
              <a:latin typeface="+mn-lt"/>
            </a:endParaRPr>
          </a:p>
        </p:txBody>
      </p:sp>
      <p:graphicFrame>
        <p:nvGraphicFramePr>
          <p:cNvPr id="4" name="Tableau 3">
            <a:extLst>
              <a:ext uri="{FF2B5EF4-FFF2-40B4-BE49-F238E27FC236}">
                <a16:creationId xmlns:a16="http://schemas.microsoft.com/office/drawing/2014/main" id="{25CFA897-384F-E12C-25EA-1CA271A11D10}"/>
              </a:ext>
            </a:extLst>
          </p:cNvPr>
          <p:cNvGraphicFramePr>
            <a:graphicFrameLocks noGrp="1"/>
          </p:cNvGraphicFramePr>
          <p:nvPr>
            <p:extLst>
              <p:ext uri="{D42A27DB-BD31-4B8C-83A1-F6EECF244321}">
                <p14:modId xmlns:p14="http://schemas.microsoft.com/office/powerpoint/2010/main" val="3231093312"/>
              </p:ext>
            </p:extLst>
          </p:nvPr>
        </p:nvGraphicFramePr>
        <p:xfrm>
          <a:off x="496957" y="2342854"/>
          <a:ext cx="8180458" cy="3477078"/>
        </p:xfrm>
        <a:graphic>
          <a:graphicData uri="http://schemas.openxmlformats.org/drawingml/2006/table">
            <a:tbl>
              <a:tblPr firstRow="1" bandRow="1">
                <a:tableStyleId>{5C22544A-7EE6-4342-B048-85BDC9FD1C3A}</a:tableStyleId>
              </a:tblPr>
              <a:tblGrid>
                <a:gridCol w="4601817">
                  <a:extLst>
                    <a:ext uri="{9D8B030D-6E8A-4147-A177-3AD203B41FA5}">
                      <a16:colId xmlns:a16="http://schemas.microsoft.com/office/drawing/2014/main" val="16356959"/>
                    </a:ext>
                  </a:extLst>
                </a:gridCol>
                <a:gridCol w="3578641">
                  <a:extLst>
                    <a:ext uri="{9D8B030D-6E8A-4147-A177-3AD203B41FA5}">
                      <a16:colId xmlns:a16="http://schemas.microsoft.com/office/drawing/2014/main" val="1300693358"/>
                    </a:ext>
                  </a:extLst>
                </a:gridCol>
              </a:tblGrid>
              <a:tr h="993235">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2000" dirty="0">
                          <a:latin typeface="Segoe UI Semibold" panose="020B0702040204020203" pitchFamily="34" charset="0"/>
                          <a:cs typeface="Segoe UI Semibold" panose="020B0702040204020203" pitchFamily="34" charset="0"/>
                        </a:rPr>
                        <a:t>Eléments financiers</a:t>
                      </a:r>
                      <a:endParaRPr lang="fr-FR"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2000" dirty="0">
                          <a:latin typeface="Segoe UI Semibold" panose="020B0702040204020203" pitchFamily="34" charset="0"/>
                          <a:cs typeface="Segoe UI Semibold" panose="020B0702040204020203" pitchFamily="34" charset="0"/>
                        </a:rPr>
                        <a:t>Demande pluriannuelle 2024-2026</a:t>
                      </a:r>
                      <a:endParaRPr lang="fr-FR"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240433"/>
                  </a:ext>
                </a:extLst>
              </a:tr>
              <a:tr h="629624">
                <a:tc>
                  <a:txBody>
                    <a:bodyPr/>
                    <a:lstStyle/>
                    <a:p>
                      <a:pPr marL="379730" algn="ctr">
                        <a:lnSpc>
                          <a:spcPct val="106000"/>
                        </a:lnSpc>
                        <a:spcAft>
                          <a:spcPts val="800"/>
                        </a:spcAft>
                      </a:pPr>
                      <a:r>
                        <a:rPr lang="fr-FR" sz="1800" b="1" kern="150" dirty="0">
                          <a:solidFill>
                            <a:srgbClr val="000000"/>
                          </a:solidFill>
                          <a:effectLst/>
                          <a:latin typeface="Calibri" panose="020F0502020204030204" pitchFamily="34" charset="0"/>
                          <a:ea typeface="SimSun" panose="02010600030101010101" pitchFamily="2" charset="-122"/>
                          <a:cs typeface="Tahoma" panose="020B0604030504040204" pitchFamily="34" charset="0"/>
                        </a:rPr>
                        <a:t>Restauration et suivis des mares des Clairets et de Bourse</a:t>
                      </a:r>
                      <a:endParaRPr lang="fr-FR" sz="1800" kern="150" dirty="0">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800"/>
                        </a:spcAft>
                      </a:pPr>
                      <a:r>
                        <a:rPr lang="fr-FR" sz="1800" b="1" kern="1200" dirty="0">
                          <a:solidFill>
                            <a:schemeClr val="tx1"/>
                          </a:solidFill>
                          <a:effectLst/>
                          <a:latin typeface="Calibri" panose="020F0502020204030204" pitchFamily="34" charset="0"/>
                          <a:ea typeface="SimSun" panose="02010600030101010101" pitchFamily="2" charset="-122"/>
                          <a:cs typeface="Calibri" panose="020F0502020204030204" pitchFamily="34" charset="0"/>
                        </a:rPr>
                        <a:t>18 000</a:t>
                      </a:r>
                      <a:r>
                        <a:rPr lang="fr-FR" sz="1800" b="1" kern="1400" dirty="0">
                          <a:solidFill>
                            <a:schemeClr val="tx1"/>
                          </a:solidFill>
                          <a:effectLst/>
                          <a:latin typeface="Calibri" panose="020F0502020204030204" pitchFamily="34" charset="0"/>
                          <a:ea typeface="SimSun" panose="02010600030101010101" pitchFamily="2" charset="-122"/>
                          <a:cs typeface="Calibri" panose="020F0502020204030204" pitchFamily="34" charset="0"/>
                        </a:rPr>
                        <a:t>€</a:t>
                      </a:r>
                      <a:endParaRPr lang="fr-FR" sz="1800" kern="150" dirty="0">
                        <a:solidFill>
                          <a:schemeClr val="tx1"/>
                        </a:solidFill>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1088192"/>
                  </a:ext>
                </a:extLst>
              </a:tr>
              <a:tr h="619226">
                <a:tc>
                  <a:txBody>
                    <a:bodyPr/>
                    <a:lstStyle/>
                    <a:p>
                      <a:pPr marL="379730" algn="ctr">
                        <a:lnSpc>
                          <a:spcPct val="106000"/>
                        </a:lnSpc>
                        <a:spcAft>
                          <a:spcPts val="800"/>
                        </a:spcAft>
                      </a:pPr>
                      <a:r>
                        <a:rPr lang="fr-FR" sz="1800" b="1" kern="150" dirty="0">
                          <a:solidFill>
                            <a:srgbClr val="000000"/>
                          </a:solidFill>
                          <a:effectLst/>
                          <a:latin typeface="Calibri" panose="020F0502020204030204" pitchFamily="34" charset="0"/>
                          <a:ea typeface="SimSun" panose="02010600030101010101" pitchFamily="2" charset="-122"/>
                          <a:cs typeface="Tahoma" panose="020B0604030504040204" pitchFamily="34" charset="0"/>
                        </a:rPr>
                        <a:t>Elaboration du plan de gestion de la zone humide Petite Camargue</a:t>
                      </a:r>
                      <a:endParaRPr lang="fr-FR" sz="1800" kern="150" dirty="0">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800"/>
                        </a:spcAft>
                      </a:pPr>
                      <a:r>
                        <a:rPr lang="fr-FR" sz="1800" b="1" kern="1200" dirty="0">
                          <a:solidFill>
                            <a:schemeClr val="tx1"/>
                          </a:solidFill>
                          <a:effectLst/>
                          <a:latin typeface="Calibri" panose="020F0502020204030204" pitchFamily="34" charset="0"/>
                          <a:ea typeface="SimSun" panose="02010600030101010101" pitchFamily="2" charset="-122"/>
                          <a:cs typeface="Calibri" panose="020F0502020204030204" pitchFamily="34" charset="0"/>
                        </a:rPr>
                        <a:t>32 000 €</a:t>
                      </a:r>
                      <a:endParaRPr lang="fr-FR" sz="1800" kern="150" dirty="0">
                        <a:solidFill>
                          <a:schemeClr val="tx1"/>
                        </a:solidFill>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2415133"/>
                  </a:ext>
                </a:extLst>
              </a:tr>
              <a:tr h="613226">
                <a:tc>
                  <a:txBody>
                    <a:bodyPr/>
                    <a:lstStyle/>
                    <a:p>
                      <a:pPr marL="379730" algn="ctr">
                        <a:lnSpc>
                          <a:spcPct val="106000"/>
                        </a:lnSpc>
                        <a:spcAft>
                          <a:spcPts val="800"/>
                        </a:spcAft>
                      </a:pPr>
                      <a:r>
                        <a:rPr lang="fr-FR" sz="1800" b="1" kern="150" dirty="0">
                          <a:solidFill>
                            <a:srgbClr val="000000"/>
                          </a:solidFill>
                          <a:effectLst/>
                          <a:latin typeface="Calibri" panose="020F0502020204030204" pitchFamily="34" charset="0"/>
                          <a:ea typeface="SimSun" panose="02010600030101010101" pitchFamily="2" charset="-122"/>
                          <a:cs typeface="Tahoma" panose="020B0604030504040204" pitchFamily="34" charset="0"/>
                        </a:rPr>
                        <a:t>Restauration et suivis de la zone humide de la Petite Camargue</a:t>
                      </a:r>
                      <a:endParaRPr lang="fr-FR" sz="1800" kern="150" dirty="0">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800"/>
                        </a:spcAft>
                      </a:pPr>
                      <a:r>
                        <a:rPr lang="fr-FR" sz="1800" b="1" kern="1400" dirty="0">
                          <a:solidFill>
                            <a:schemeClr val="tx1"/>
                          </a:solidFill>
                          <a:effectLst/>
                          <a:latin typeface="Calibri" panose="020F0502020204030204" pitchFamily="34" charset="0"/>
                          <a:ea typeface="SimSun" panose="02010600030101010101" pitchFamily="2" charset="-122"/>
                          <a:cs typeface="Calibri" panose="020F0502020204030204" pitchFamily="34" charset="0"/>
                        </a:rPr>
                        <a:t>8 000 €</a:t>
                      </a:r>
                      <a:endParaRPr lang="fr-FR" sz="1800" kern="150" dirty="0">
                        <a:solidFill>
                          <a:schemeClr val="tx1"/>
                        </a:solidFill>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4316828"/>
                  </a:ext>
                </a:extLst>
              </a:tr>
              <a:tr h="621767">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2800" b="1" dirty="0">
                          <a:solidFill>
                            <a:srgbClr val="019BC6"/>
                          </a:solidFill>
                          <a:latin typeface="Segoe UI Semilight" panose="020B0402040204020203" pitchFamily="34" charset="0"/>
                          <a:cs typeface="Segoe UI Semilight" panose="020B0402040204020203" pitchFamily="34" charset="0"/>
                        </a:rPr>
                        <a:t>Coût total de l’action</a:t>
                      </a:r>
                      <a:endParaRPr lang="fr-FR" sz="2800" b="1" dirty="0">
                        <a:solidFill>
                          <a:srgbClr val="019BC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6000"/>
                        </a:lnSpc>
                        <a:spcAft>
                          <a:spcPts val="800"/>
                        </a:spcAft>
                      </a:pPr>
                      <a:r>
                        <a:rPr lang="fr-FR" sz="2800" b="1" kern="1400" dirty="0">
                          <a:solidFill>
                            <a:srgbClr val="019BC6"/>
                          </a:solidFill>
                          <a:effectLst/>
                          <a:latin typeface="Calibri" panose="020F0502020204030204" pitchFamily="34" charset="0"/>
                          <a:ea typeface="SimSun" panose="02010600030101010101" pitchFamily="2" charset="-122"/>
                          <a:cs typeface="Calibri" panose="020F0502020204030204" pitchFamily="34" charset="0"/>
                        </a:rPr>
                        <a:t>58 000€</a:t>
                      </a:r>
                      <a:endParaRPr lang="fr-FR" sz="2800" kern="150" dirty="0">
                        <a:solidFill>
                          <a:srgbClr val="019BC6"/>
                        </a:solidFill>
                        <a:effectLst/>
                        <a:latin typeface="Calibri" panose="020F0502020204030204" pitchFamily="34" charset="0"/>
                        <a:ea typeface="SimSun" panose="02010600030101010101" pitchFamily="2" charset="-122"/>
                        <a:cs typeface="Tahom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2688622"/>
                  </a:ext>
                </a:extLst>
              </a:tr>
            </a:tbl>
          </a:graphicData>
        </a:graphic>
      </p:graphicFrame>
      <p:pic>
        <p:nvPicPr>
          <p:cNvPr id="6" name="Image 5">
            <a:extLst>
              <a:ext uri="{FF2B5EF4-FFF2-40B4-BE49-F238E27FC236}">
                <a16:creationId xmlns:a16="http://schemas.microsoft.com/office/drawing/2014/main" id="{0C28F98C-79AE-D619-7AE0-0755F131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913" y="232216"/>
            <a:ext cx="2813712" cy="1049932"/>
          </a:xfrm>
          <a:prstGeom prst="rect">
            <a:avLst/>
          </a:prstGeom>
        </p:spPr>
      </p:pic>
      <p:pic>
        <p:nvPicPr>
          <p:cNvPr id="2" name="Image 1">
            <a:extLst>
              <a:ext uri="{FF2B5EF4-FFF2-40B4-BE49-F238E27FC236}">
                <a16:creationId xmlns:a16="http://schemas.microsoft.com/office/drawing/2014/main" id="{FE31244D-2E6F-033B-2713-70FA2F952A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82635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E2477F-805F-0B51-B010-8EA6559FEE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17" y="97790"/>
            <a:ext cx="3913828" cy="1395730"/>
          </a:xfrm>
          <a:prstGeom prst="rect">
            <a:avLst/>
          </a:prstGeom>
        </p:spPr>
      </p:pic>
      <p:pic>
        <p:nvPicPr>
          <p:cNvPr id="5" name="Image 4">
            <a:extLst>
              <a:ext uri="{FF2B5EF4-FFF2-40B4-BE49-F238E27FC236}">
                <a16:creationId xmlns:a16="http://schemas.microsoft.com/office/drawing/2014/main" id="{98D4F3A3-CC91-73A3-BC9D-D5D6B878D2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7" name="Image 6">
            <a:extLst>
              <a:ext uri="{FF2B5EF4-FFF2-40B4-BE49-F238E27FC236}">
                <a16:creationId xmlns:a16="http://schemas.microsoft.com/office/drawing/2014/main" id="{50C1A49F-E34D-2528-754C-9FB424DAD23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6720" y="1790700"/>
            <a:ext cx="9829800" cy="5581650"/>
          </a:xfrm>
          <a:prstGeom prst="rect">
            <a:avLst/>
          </a:prstGeom>
          <a:ln>
            <a:noFill/>
          </a:ln>
          <a:effectLst>
            <a:softEdge rad="112500"/>
          </a:effectLst>
        </p:spPr>
      </p:pic>
    </p:spTree>
    <p:extLst>
      <p:ext uri="{BB962C8B-B14F-4D97-AF65-F5344CB8AC3E}">
        <p14:creationId xmlns:p14="http://schemas.microsoft.com/office/powerpoint/2010/main" val="1462609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328613" y="863986"/>
            <a:ext cx="8675687" cy="5303335"/>
          </a:xfrm>
          <a:noFill/>
        </p:spPr>
        <p:txBody>
          <a:bodyPr vert="horz" wrap="square" lIns="91440" tIns="45720" rIns="91440" bIns="45720" numCol="1" anchor="t" anchorCtr="0" compatLnSpc="1">
            <a:prstTxWarp prst="textNoShape">
              <a:avLst/>
            </a:prstTxWarp>
          </a:bodyPr>
          <a:lstStyle/>
          <a:p>
            <a:pPr algn="just"/>
            <a:r>
              <a:rPr lang="fr-FR" altLang="fr-FR" dirty="0">
                <a:latin typeface="Arial" panose="020B0604020202020204" pitchFamily="34" charset="0"/>
                <a:cs typeface="Arial" panose="020B0604020202020204" pitchFamily="34" charset="0"/>
              </a:rPr>
              <a:t>Acquisition des prairies humides de l’ancien moulin de </a:t>
            </a:r>
            <a:r>
              <a:rPr lang="fr-FR" altLang="fr-FR" dirty="0" err="1">
                <a:latin typeface="Arial" panose="020B0604020202020204" pitchFamily="34" charset="0"/>
                <a:cs typeface="Arial" panose="020B0604020202020204" pitchFamily="34" charset="0"/>
              </a:rPr>
              <a:t>Foligny</a:t>
            </a:r>
            <a:r>
              <a:rPr lang="fr-FR" altLang="fr-FR" dirty="0">
                <a:latin typeface="Arial" panose="020B0604020202020204" pitchFamily="34" charset="0"/>
                <a:cs typeface="Arial" panose="020B0604020202020204" pitchFamily="34" charset="0"/>
              </a:rPr>
              <a:t> à Champeaux-sur-Sarthe et suivis de l’efficacité des travaux de restauration (interface lit mineur/lit majeur)</a:t>
            </a:r>
            <a:endParaRPr lang="fr-FR" altLang="fr-FR" dirty="0"/>
          </a:p>
          <a:p>
            <a:pPr lvl="1"/>
            <a:r>
              <a:rPr lang="fr-FR" altLang="fr-FR" dirty="0">
                <a:solidFill>
                  <a:schemeClr val="tx1"/>
                </a:solidFill>
                <a:latin typeface="+mn-lt"/>
              </a:rPr>
              <a:t>Acquisition par le CEN Normandie </a:t>
            </a:r>
          </a:p>
          <a:p>
            <a:pPr lvl="1"/>
            <a:r>
              <a:rPr lang="fr-FR" altLang="fr-FR" dirty="0">
                <a:solidFill>
                  <a:schemeClr val="tx1"/>
                </a:solidFill>
                <a:latin typeface="+mn-lt"/>
              </a:rPr>
              <a:t>Rédaction d’un Bail Rural Environnemental</a:t>
            </a:r>
          </a:p>
          <a:p>
            <a:pPr lvl="1"/>
            <a:r>
              <a:rPr lang="fr-FR" altLang="fr-FR" dirty="0">
                <a:solidFill>
                  <a:schemeClr val="tx1"/>
                </a:solidFill>
                <a:latin typeface="+mn-lt"/>
              </a:rPr>
              <a:t>Suivis de l’efficacité des travaux</a:t>
            </a:r>
          </a:p>
          <a:p>
            <a:r>
              <a:rPr lang="fr-FR" altLang="fr-FR" u="sng" dirty="0">
                <a:solidFill>
                  <a:schemeClr val="tx1"/>
                </a:solidFill>
                <a:latin typeface="+mn-lt"/>
              </a:rPr>
              <a:t>Demandes de financement</a:t>
            </a:r>
          </a:p>
          <a:p>
            <a:endParaRPr lang="fr-FR" altLang="fr-FR" u="sng" dirty="0">
              <a:solidFill>
                <a:schemeClr val="tx1"/>
              </a:solidFill>
              <a:latin typeface="+mn-lt"/>
            </a:endParaRPr>
          </a:p>
          <a:p>
            <a:endParaRPr lang="fr-FR" altLang="fr-FR" u="sng" dirty="0">
              <a:solidFill>
                <a:schemeClr val="tx1"/>
              </a:solidFill>
              <a:latin typeface="+mn-lt"/>
            </a:endParaRPr>
          </a:p>
          <a:p>
            <a:endParaRPr lang="fr-FR" altLang="fr-FR" u="sng" dirty="0">
              <a:solidFill>
                <a:schemeClr val="tx1"/>
              </a:solidFill>
              <a:latin typeface="+mn-lt"/>
            </a:endParaRPr>
          </a:p>
          <a:p>
            <a:endParaRPr lang="fr-FR" altLang="fr-FR" sz="1200" u="sng" dirty="0">
              <a:solidFill>
                <a:schemeClr val="tx1"/>
              </a:solidFill>
              <a:latin typeface="+mn-lt"/>
            </a:endParaRPr>
          </a:p>
          <a:p>
            <a:r>
              <a:rPr lang="fr-FR" altLang="fr-FR" u="sng" dirty="0">
                <a:solidFill>
                  <a:schemeClr val="tx1"/>
                </a:solidFill>
                <a:latin typeface="+mn-lt"/>
              </a:rPr>
              <a:t>Financeurs</a:t>
            </a:r>
          </a:p>
        </p:txBody>
      </p:sp>
      <p:graphicFrame>
        <p:nvGraphicFramePr>
          <p:cNvPr id="5" name="Tableau 4">
            <a:extLst>
              <a:ext uri="{FF2B5EF4-FFF2-40B4-BE49-F238E27FC236}">
                <a16:creationId xmlns:a16="http://schemas.microsoft.com/office/drawing/2014/main" id="{B319203B-2C73-FEA8-6D9C-E40373150797}"/>
              </a:ext>
            </a:extLst>
          </p:cNvPr>
          <p:cNvGraphicFramePr>
            <a:graphicFrameLocks noGrp="1"/>
          </p:cNvGraphicFramePr>
          <p:nvPr>
            <p:extLst>
              <p:ext uri="{D42A27DB-BD31-4B8C-83A1-F6EECF244321}">
                <p14:modId xmlns:p14="http://schemas.microsoft.com/office/powerpoint/2010/main" val="1731002475"/>
              </p:ext>
            </p:extLst>
          </p:nvPr>
        </p:nvGraphicFramePr>
        <p:xfrm>
          <a:off x="558798" y="3282235"/>
          <a:ext cx="8445502" cy="1219704"/>
        </p:xfrm>
        <a:graphic>
          <a:graphicData uri="http://schemas.openxmlformats.org/drawingml/2006/table">
            <a:tbl>
              <a:tblPr firstRow="1" bandRow="1">
                <a:tableStyleId>{5C22544A-7EE6-4342-B048-85BDC9FD1C3A}</a:tableStyleId>
              </a:tblPr>
              <a:tblGrid>
                <a:gridCol w="4466208">
                  <a:extLst>
                    <a:ext uri="{9D8B030D-6E8A-4147-A177-3AD203B41FA5}">
                      <a16:colId xmlns:a16="http://schemas.microsoft.com/office/drawing/2014/main" val="20000"/>
                    </a:ext>
                  </a:extLst>
                </a:gridCol>
                <a:gridCol w="3979294">
                  <a:extLst>
                    <a:ext uri="{9D8B030D-6E8A-4147-A177-3AD203B41FA5}">
                      <a16:colId xmlns:a16="http://schemas.microsoft.com/office/drawing/2014/main" val="20001"/>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400" dirty="0">
                          <a:latin typeface="Segoe UI Semibold" panose="020B0702040204020203" pitchFamily="34" charset="0"/>
                          <a:cs typeface="Segoe UI Semibold" panose="020B0702040204020203" pitchFamily="34" charset="0"/>
                        </a:rPr>
                        <a:t>Demande pluriannuelle 2024-2026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Acquisition des parcelles + Bail Rural Environnemental</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39 868€</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r>
                        <a:rPr lang="fr-FR" sz="1400" dirty="0">
                          <a:latin typeface="Segoe UI Semilight" panose="020B0402040204020203" pitchFamily="34" charset="0"/>
                          <a:cs typeface="Segoe UI Semilight" panose="020B0402040204020203" pitchFamily="34" charset="0"/>
                        </a:rPr>
                        <a:t>Etude hydrologique et indicateurs </a:t>
                      </a:r>
                      <a:r>
                        <a:rPr lang="fr-FR" sz="1400" dirty="0" err="1">
                          <a:latin typeface="Segoe UI Semilight" panose="020B0402040204020203" pitchFamily="34" charset="0"/>
                          <a:cs typeface="Segoe UI Semilight" panose="020B0402040204020203" pitchFamily="34" charset="0"/>
                        </a:rPr>
                        <a:t>Mhéo</a:t>
                      </a:r>
                      <a:endParaRPr lang="fr-FR" sz="14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28 320,56€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68 188,56€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graphicFrame>
        <p:nvGraphicFramePr>
          <p:cNvPr id="11" name="Tableau 10">
            <a:extLst>
              <a:ext uri="{FF2B5EF4-FFF2-40B4-BE49-F238E27FC236}">
                <a16:creationId xmlns:a16="http://schemas.microsoft.com/office/drawing/2014/main" id="{3BCC6B83-A987-45C4-B8F9-C6E5101DFBC2}"/>
              </a:ext>
            </a:extLst>
          </p:cNvPr>
          <p:cNvGraphicFramePr>
            <a:graphicFrameLocks noGrp="1"/>
          </p:cNvGraphicFramePr>
          <p:nvPr>
            <p:extLst>
              <p:ext uri="{D42A27DB-BD31-4B8C-83A1-F6EECF244321}">
                <p14:modId xmlns:p14="http://schemas.microsoft.com/office/powerpoint/2010/main" val="1831622969"/>
              </p:ext>
            </p:extLst>
          </p:nvPr>
        </p:nvGraphicFramePr>
        <p:xfrm>
          <a:off x="558798" y="4970906"/>
          <a:ext cx="8445503" cy="1219704"/>
        </p:xfrm>
        <a:graphic>
          <a:graphicData uri="http://schemas.openxmlformats.org/drawingml/2006/table">
            <a:tbl>
              <a:tblPr firstRow="1" bandRow="1">
                <a:tableStyleId>{5C22544A-7EE6-4342-B048-85BDC9FD1C3A}</a:tableStyleId>
              </a:tblPr>
              <a:tblGrid>
                <a:gridCol w="4441041">
                  <a:extLst>
                    <a:ext uri="{9D8B030D-6E8A-4147-A177-3AD203B41FA5}">
                      <a16:colId xmlns:a16="http://schemas.microsoft.com/office/drawing/2014/main" val="20000"/>
                    </a:ext>
                  </a:extLst>
                </a:gridCol>
                <a:gridCol w="2002231">
                  <a:extLst>
                    <a:ext uri="{9D8B030D-6E8A-4147-A177-3AD203B41FA5}">
                      <a16:colId xmlns:a16="http://schemas.microsoft.com/office/drawing/2014/main" val="20001"/>
                    </a:ext>
                  </a:extLst>
                </a:gridCol>
                <a:gridCol w="2002231">
                  <a:extLst>
                    <a:ext uri="{9D8B030D-6E8A-4147-A177-3AD203B41FA5}">
                      <a16:colId xmlns:a16="http://schemas.microsoft.com/office/drawing/2014/main" val="653905223"/>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fr-FR" sz="1400" dirty="0">
                          <a:latin typeface="Segoe UI Semibold" panose="020B0702040204020203" pitchFamily="34" charset="0"/>
                          <a:cs typeface="Segoe UI Semibold" panose="020B0702040204020203" pitchFamily="34" charset="0"/>
                        </a:rPr>
                        <a:t>Financeurs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10000"/>
                  </a:ext>
                </a:extLst>
              </a:tr>
              <a:tr h="152463">
                <a:tc rowSpan="2">
                  <a:txBody>
                    <a:bodyPr/>
                    <a:lstStyle/>
                    <a:p>
                      <a:r>
                        <a:rPr lang="fr-FR" sz="1400" dirty="0">
                          <a:latin typeface="Segoe UI Semilight" panose="020B0402040204020203" pitchFamily="34" charset="0"/>
                          <a:cs typeface="Segoe UI Semilight" panose="020B0402040204020203" pitchFamily="34" charset="0"/>
                        </a:rPr>
                        <a:t>Acquisition des parcelles + Bail Rural Environnemental</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b="1" dirty="0">
                          <a:latin typeface="Segoe UI Semilight" panose="020B0402040204020203" pitchFamily="34" charset="0"/>
                          <a:cs typeface="Segoe UI Semilight" panose="020B0402040204020203" pitchFamily="34" charset="0"/>
                        </a:rPr>
                        <a:t>AELB</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27 907,60€ (70%)</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152463">
                <a:tc vMerge="1">
                  <a:txBody>
                    <a:bodyPr/>
                    <a:lstStyle/>
                    <a:p>
                      <a:endParaRPr lang="fr-FR"/>
                    </a:p>
                  </a:txBody>
                  <a:tcPr/>
                </a:tc>
                <a:tc>
                  <a:txBody>
                    <a:bodyPr/>
                    <a:lstStyle/>
                    <a:p>
                      <a:pPr algn="r"/>
                      <a:r>
                        <a:rPr lang="fr-FR" sz="1400" b="1" dirty="0">
                          <a:latin typeface="Segoe UI Semilight" panose="020B0402040204020203" pitchFamily="34" charset="0"/>
                          <a:cs typeface="Segoe UI Semilight" panose="020B0402040204020203" pitchFamily="34" charset="0"/>
                        </a:rPr>
                        <a:t>Fonds verts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11 960,40€ (30%)</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042244"/>
                  </a:ext>
                </a:extLst>
              </a:tr>
              <a:tr h="288000">
                <a:tc>
                  <a:txBody>
                    <a:bodyPr/>
                    <a:lstStyle/>
                    <a:p>
                      <a:r>
                        <a:rPr lang="fr-FR" sz="1400" dirty="0">
                          <a:latin typeface="Segoe UI Semilight" panose="020B0402040204020203" pitchFamily="34" charset="0"/>
                          <a:cs typeface="Segoe UI Semilight" panose="020B0402040204020203" pitchFamily="34" charset="0"/>
                        </a:rPr>
                        <a:t>Etude hydrologique et indicateurs </a:t>
                      </a:r>
                      <a:r>
                        <a:rPr lang="fr-FR" sz="1400" dirty="0" err="1">
                          <a:latin typeface="Segoe UI Semilight" panose="020B0402040204020203" pitchFamily="34" charset="0"/>
                          <a:cs typeface="Segoe UI Semilight" panose="020B0402040204020203" pitchFamily="34" charset="0"/>
                        </a:rPr>
                        <a:t>Mhéo</a:t>
                      </a:r>
                      <a:endParaRPr lang="fr-FR" sz="14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b="1" dirty="0">
                          <a:latin typeface="Segoe UI Semilight" panose="020B0402040204020203" pitchFamily="34" charset="0"/>
                          <a:cs typeface="Segoe UI Semilight" panose="020B0402040204020203" pitchFamily="34" charset="0"/>
                        </a:rPr>
                        <a:t>Fonds verts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400" dirty="0">
                          <a:latin typeface="Segoe UI Semilight" panose="020B0402040204020203" pitchFamily="34" charset="0"/>
                          <a:cs typeface="Segoe UI Semilight" panose="020B0402040204020203" pitchFamily="34" charset="0"/>
                        </a:rPr>
                        <a:t>28 320,56€ (100%)</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bl>
          </a:graphicData>
        </a:graphic>
      </p:graphicFrame>
      <p:pic>
        <p:nvPicPr>
          <p:cNvPr id="3" name="Graphique 2" descr="Coche">
            <a:extLst>
              <a:ext uri="{FF2B5EF4-FFF2-40B4-BE49-F238E27FC236}">
                <a16:creationId xmlns:a16="http://schemas.microsoft.com/office/drawing/2014/main" id="{CF93F847-9E0A-4CEE-8AAA-1122C96FE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8004" y="6113069"/>
            <a:ext cx="700481" cy="700481"/>
          </a:xfrm>
          <a:prstGeom prst="rect">
            <a:avLst/>
          </a:prstGeom>
        </p:spPr>
      </p:pic>
      <p:sp>
        <p:nvSpPr>
          <p:cNvPr id="6" name="ZoneTexte 5">
            <a:extLst>
              <a:ext uri="{FF2B5EF4-FFF2-40B4-BE49-F238E27FC236}">
                <a16:creationId xmlns:a16="http://schemas.microsoft.com/office/drawing/2014/main" id="{5D6ABB7E-4B38-46BD-A105-74C44D2F8CE6}"/>
              </a:ext>
            </a:extLst>
          </p:cNvPr>
          <p:cNvSpPr txBox="1"/>
          <p:nvPr/>
        </p:nvSpPr>
        <p:spPr>
          <a:xfrm>
            <a:off x="3288485" y="6344480"/>
            <a:ext cx="9474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9BBB59"/>
                </a:solidFill>
                <a:effectLst/>
                <a:uLnTx/>
                <a:uFillTx/>
                <a:latin typeface="Calibri"/>
                <a:ea typeface="+mn-ea"/>
                <a:cs typeface="+mn-cs"/>
              </a:rPr>
              <a:t>Accordé</a:t>
            </a:r>
          </a:p>
        </p:txBody>
      </p:sp>
      <p:pic>
        <p:nvPicPr>
          <p:cNvPr id="4" name="Image 3">
            <a:extLst>
              <a:ext uri="{FF2B5EF4-FFF2-40B4-BE49-F238E27FC236}">
                <a16:creationId xmlns:a16="http://schemas.microsoft.com/office/drawing/2014/main" id="{FAE21FC8-CDD0-FDDB-34FE-ACEEFF7454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798"/>
            <a:ext cx="2444287" cy="871670"/>
          </a:xfrm>
          <a:prstGeom prst="rect">
            <a:avLst/>
          </a:prstGeom>
        </p:spPr>
      </p:pic>
      <p:pic>
        <p:nvPicPr>
          <p:cNvPr id="9" name="Image 8">
            <a:extLst>
              <a:ext uri="{FF2B5EF4-FFF2-40B4-BE49-F238E27FC236}">
                <a16:creationId xmlns:a16="http://schemas.microsoft.com/office/drawing/2014/main" id="{C788687F-CE67-C9B5-B0B4-EDBA524C36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470" y="94519"/>
            <a:ext cx="1605387" cy="586139"/>
          </a:xfrm>
          <a:prstGeom prst="rect">
            <a:avLst/>
          </a:prstGeom>
        </p:spPr>
      </p:pic>
    </p:spTree>
    <p:extLst>
      <p:ext uri="{BB962C8B-B14F-4D97-AF65-F5344CB8AC3E}">
        <p14:creationId xmlns:p14="http://schemas.microsoft.com/office/powerpoint/2010/main" val="118427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D9234D-5774-4271-ADD6-BFD8BE64D496}"/>
              </a:ext>
            </a:extLst>
          </p:cNvPr>
          <p:cNvSpPr>
            <a:spLocks noGrp="1"/>
          </p:cNvSpPr>
          <p:nvPr>
            <p:ph idx="1"/>
          </p:nvPr>
        </p:nvSpPr>
        <p:spPr>
          <a:xfrm>
            <a:off x="363401" y="1324195"/>
            <a:ext cx="8676456" cy="4976164"/>
          </a:xfrm>
        </p:spPr>
        <p:txBody>
          <a:bodyPr/>
          <a:lstStyle/>
          <a:p>
            <a:pPr algn="just"/>
            <a:r>
              <a:rPr lang="fr-FR" dirty="0"/>
              <a:t>Localisation du projet : </a:t>
            </a:r>
          </a:p>
          <a:p>
            <a:pPr lvl="1" algn="just"/>
            <a:r>
              <a:rPr lang="fr-FR" dirty="0"/>
              <a:t>Champeaux sur Sarthe </a:t>
            </a:r>
          </a:p>
          <a:p>
            <a:pPr lvl="1" algn="just"/>
            <a:r>
              <a:rPr lang="fr-FR" dirty="0"/>
              <a:t>Ancien moulin de </a:t>
            </a:r>
            <a:r>
              <a:rPr lang="fr-FR" dirty="0" err="1"/>
              <a:t>Foligny</a:t>
            </a:r>
            <a:r>
              <a:rPr lang="fr-FR" dirty="0"/>
              <a:t> – Prairie humide de 9,481 ha</a:t>
            </a:r>
          </a:p>
          <a:p>
            <a:pPr marL="457200" lvl="1" indent="0" algn="just">
              <a:buNone/>
            </a:pPr>
            <a:endParaRPr lang="fr-FR" dirty="0"/>
          </a:p>
          <a:p>
            <a:pPr marL="457200" lvl="1" indent="0" algn="just">
              <a:buNone/>
            </a:pPr>
            <a:endParaRPr lang="fr-FR" dirty="0"/>
          </a:p>
          <a:p>
            <a:pPr marL="457200" lvl="1" indent="0" algn="just">
              <a:buNone/>
            </a:pPr>
            <a:endParaRPr lang="fr-FR" dirty="0"/>
          </a:p>
          <a:p>
            <a:pPr marL="457200" lvl="1" indent="0" algn="just">
              <a:buNone/>
            </a:pPr>
            <a:endParaRPr lang="fr-FR" dirty="0"/>
          </a:p>
          <a:p>
            <a:pPr marL="457200" lvl="1" indent="0" algn="just">
              <a:buNone/>
            </a:pPr>
            <a:endParaRPr lang="fr-FR" dirty="0"/>
          </a:p>
          <a:p>
            <a:pPr marL="457200" lvl="1" indent="0" algn="just">
              <a:buNone/>
            </a:pPr>
            <a:endParaRPr lang="fr-FR" dirty="0"/>
          </a:p>
          <a:p>
            <a:pPr marL="457200" lvl="1" indent="0" algn="just">
              <a:buNone/>
            </a:pPr>
            <a:endParaRPr lang="fr-FR" dirty="0"/>
          </a:p>
          <a:p>
            <a:pPr marL="457200" lvl="1" indent="0" algn="just">
              <a:buNone/>
            </a:pPr>
            <a:endParaRPr lang="fr-FR" dirty="0"/>
          </a:p>
          <a:p>
            <a:pPr algn="just"/>
            <a:r>
              <a:rPr lang="fr-FR" dirty="0"/>
              <a:t>Contexte : </a:t>
            </a:r>
          </a:p>
          <a:p>
            <a:pPr lvl="1" algn="just"/>
            <a:r>
              <a:rPr lang="fr-FR" dirty="0"/>
              <a:t>Le Syndicat du Bassin de la Haute Sarthe (SBHS) a contacté le CEN Normandie pour proposer un partenariat dans le cadre du projet de rétablissement des continuités écologiques au droit de l’ancien moulin de </a:t>
            </a:r>
            <a:r>
              <a:rPr lang="fr-FR" dirty="0" err="1"/>
              <a:t>Foligny</a:t>
            </a:r>
            <a:r>
              <a:rPr lang="fr-FR" dirty="0"/>
              <a:t>.</a:t>
            </a:r>
          </a:p>
          <a:p>
            <a:pPr algn="just"/>
            <a:endParaRPr lang="fr-FR" dirty="0"/>
          </a:p>
          <a:p>
            <a:pPr marL="457200" lvl="1" indent="0" algn="just">
              <a:buNone/>
            </a:pPr>
            <a:endParaRPr lang="fr-FR" dirty="0"/>
          </a:p>
        </p:txBody>
      </p:sp>
      <p:pic>
        <p:nvPicPr>
          <p:cNvPr id="13" name="Image 12">
            <a:extLst>
              <a:ext uri="{FF2B5EF4-FFF2-40B4-BE49-F238E27FC236}">
                <a16:creationId xmlns:a16="http://schemas.microsoft.com/office/drawing/2014/main" id="{A2A24048-A98D-4BDE-87F2-9B2EAE8925E9}"/>
              </a:ext>
            </a:extLst>
          </p:cNvPr>
          <p:cNvPicPr>
            <a:picLocks noChangeAspect="1"/>
          </p:cNvPicPr>
          <p:nvPr/>
        </p:nvPicPr>
        <p:blipFill>
          <a:blip r:embed="rId2"/>
          <a:stretch>
            <a:fillRect/>
          </a:stretch>
        </p:blipFill>
        <p:spPr>
          <a:xfrm>
            <a:off x="428486" y="2537260"/>
            <a:ext cx="4273143" cy="2550033"/>
          </a:xfrm>
          <a:prstGeom prst="rect">
            <a:avLst/>
          </a:prstGeom>
        </p:spPr>
      </p:pic>
      <p:pic>
        <p:nvPicPr>
          <p:cNvPr id="1035" name="Picture 11" descr="Parcelle M">
            <a:extLst>
              <a:ext uri="{FF2B5EF4-FFF2-40B4-BE49-F238E27FC236}">
                <a16:creationId xmlns:a16="http://schemas.microsoft.com/office/drawing/2014/main" id="{636191E3-C7AA-48D0-84DD-5B13BFC5D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705" y="2945676"/>
            <a:ext cx="4091154" cy="224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EDB07B46-D9D9-4281-8051-657F43666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6282" y="1130385"/>
            <a:ext cx="2223563" cy="1664185"/>
          </a:xfrm>
          <a:prstGeom prst="rect">
            <a:avLst/>
          </a:prstGeom>
        </p:spPr>
      </p:pic>
      <p:pic>
        <p:nvPicPr>
          <p:cNvPr id="6" name="Image 5">
            <a:extLst>
              <a:ext uri="{FF2B5EF4-FFF2-40B4-BE49-F238E27FC236}">
                <a16:creationId xmlns:a16="http://schemas.microsoft.com/office/drawing/2014/main" id="{1D206225-BA38-4D3D-0672-9345F22E69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2798"/>
            <a:ext cx="2444287" cy="871670"/>
          </a:xfrm>
          <a:prstGeom prst="rect">
            <a:avLst/>
          </a:prstGeom>
        </p:spPr>
      </p:pic>
      <p:pic>
        <p:nvPicPr>
          <p:cNvPr id="7" name="Image 6">
            <a:extLst>
              <a:ext uri="{FF2B5EF4-FFF2-40B4-BE49-F238E27FC236}">
                <a16:creationId xmlns:a16="http://schemas.microsoft.com/office/drawing/2014/main" id="{B8161143-C402-F16D-F34C-D6E8F7F78F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4470" y="94519"/>
            <a:ext cx="1605387" cy="586139"/>
          </a:xfrm>
          <a:prstGeom prst="rect">
            <a:avLst/>
          </a:prstGeom>
        </p:spPr>
      </p:pic>
    </p:spTree>
    <p:extLst>
      <p:ext uri="{BB962C8B-B14F-4D97-AF65-F5344CB8AC3E}">
        <p14:creationId xmlns:p14="http://schemas.microsoft.com/office/powerpoint/2010/main" val="3188784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34156" y="1380491"/>
            <a:ext cx="8675687" cy="5382990"/>
          </a:xfrm>
          <a:noFill/>
        </p:spPr>
        <p:txBody>
          <a:bodyPr vert="horz" wrap="square" lIns="91440" tIns="45720" rIns="91440" bIns="45720" numCol="1" anchor="t" anchorCtr="0" compatLnSpc="1">
            <a:prstTxWarp prst="textNoShape">
              <a:avLst/>
            </a:prstTxWarp>
            <a:normAutofit/>
          </a:bodyPr>
          <a:lstStyle/>
          <a:p>
            <a:pPr marL="0" indent="0">
              <a:buNone/>
            </a:pPr>
            <a:r>
              <a:rPr lang="fr-FR" altLang="fr-FR" b="1" u="sng" dirty="0">
                <a:solidFill>
                  <a:srgbClr val="019BC6"/>
                </a:solidFill>
                <a:latin typeface="Arial" panose="020B0604020202020204" pitchFamily="34" charset="0"/>
                <a:cs typeface="Arial" panose="020B0604020202020204" pitchFamily="34" charset="0"/>
              </a:rPr>
              <a:t>Actions réalisées ou projetées pour 2024 </a:t>
            </a:r>
          </a:p>
          <a:p>
            <a:pPr marL="0" indent="0">
              <a:buNone/>
            </a:pPr>
            <a:endParaRPr lang="fr-FR" altLang="fr-FR" sz="800" dirty="0">
              <a:latin typeface="Arial" panose="020B0604020202020204" pitchFamily="34" charset="0"/>
              <a:cs typeface="Arial" panose="020B0604020202020204" pitchFamily="34" charset="0"/>
            </a:endParaRPr>
          </a:p>
          <a:p>
            <a:pPr lvl="1"/>
            <a:r>
              <a:rPr lang="fr-FR" altLang="fr-FR" b="1" dirty="0"/>
              <a:t>Suivi analytique de la qualité de l’eau </a:t>
            </a:r>
            <a:r>
              <a:rPr lang="fr-FR" altLang="fr-FR" sz="2000" dirty="0">
                <a:solidFill>
                  <a:schemeClr val="tx1">
                    <a:lumMod val="75000"/>
                    <a:lumOff val="25000"/>
                  </a:schemeClr>
                </a:solidFill>
              </a:rPr>
              <a:t>- 4 analyses/an (3 réalisées, 1 prévue pour </a:t>
            </a:r>
            <a:r>
              <a:rPr lang="fr-FR" altLang="fr-FR" sz="2000" dirty="0" err="1">
                <a:solidFill>
                  <a:schemeClr val="tx1">
                    <a:lumMod val="75000"/>
                    <a:lumOff val="25000"/>
                  </a:schemeClr>
                </a:solidFill>
              </a:rPr>
              <a:t>oct</a:t>
            </a:r>
            <a:r>
              <a:rPr lang="fr-FR" altLang="fr-FR" sz="2000" dirty="0">
                <a:solidFill>
                  <a:schemeClr val="tx1">
                    <a:lumMod val="75000"/>
                    <a:lumOff val="25000"/>
                  </a:schemeClr>
                </a:solidFill>
              </a:rPr>
              <a:t>)</a:t>
            </a:r>
          </a:p>
          <a:p>
            <a:pPr marL="457200" lvl="1" indent="0">
              <a:buNone/>
            </a:pPr>
            <a:endParaRPr lang="fr-FR" altLang="fr-FR" sz="1000" dirty="0">
              <a:solidFill>
                <a:schemeClr val="bg1">
                  <a:lumMod val="50000"/>
                </a:schemeClr>
              </a:solidFill>
            </a:endParaRPr>
          </a:p>
          <a:p>
            <a:pPr lvl="1"/>
            <a:r>
              <a:rPr lang="fr-FR" altLang="fr-FR" b="1" dirty="0"/>
              <a:t>Réunion d’information « Sol Capital » : valorisation financière des pratiques de couverture du sol et de réduction du travail du sol (janvier 2024)</a:t>
            </a:r>
            <a:r>
              <a:rPr lang="fr-FR" altLang="fr-FR" sz="1600" b="1" dirty="0">
                <a:solidFill>
                  <a:schemeClr val="bg1">
                    <a:lumMod val="50000"/>
                  </a:schemeClr>
                </a:solidFill>
              </a:rPr>
              <a:t> </a:t>
            </a:r>
          </a:p>
          <a:p>
            <a:pPr marL="723900" lvl="1" indent="0">
              <a:buNone/>
            </a:pPr>
            <a:r>
              <a:rPr lang="fr-FR" altLang="fr-FR" sz="2000" dirty="0">
                <a:solidFill>
                  <a:schemeClr val="tx1">
                    <a:lumMod val="75000"/>
                    <a:lumOff val="25000"/>
                  </a:schemeClr>
                </a:solidFill>
              </a:rPr>
              <a:t>– 1 exploitation présente, pas de suite donnée</a:t>
            </a:r>
          </a:p>
          <a:p>
            <a:pPr lvl="1"/>
            <a:endParaRPr lang="fr-FR" altLang="fr-FR" sz="1000" dirty="0"/>
          </a:p>
          <a:p>
            <a:pPr lvl="1"/>
            <a:r>
              <a:rPr lang="fr-FR" altLang="fr-FR" b="1" dirty="0"/>
              <a:t>Formation des élus  aux outils de la prévention des pollutions diffuses</a:t>
            </a:r>
          </a:p>
          <a:p>
            <a:pPr marL="1066800" lvl="2" indent="-342900">
              <a:buFont typeface="Wingdings" panose="05000000000000000000" pitchFamily="2" charset="2"/>
              <a:buChar char="ü"/>
            </a:pPr>
            <a:r>
              <a:rPr lang="fr-FR" altLang="fr-FR" i="1" dirty="0">
                <a:solidFill>
                  <a:schemeClr val="tx1">
                    <a:lumMod val="75000"/>
                    <a:lumOff val="25000"/>
                  </a:schemeClr>
                </a:solidFill>
              </a:rPr>
              <a:t>Rédaction d’une brochure (20 pages) distribuée le 11/09/2024 + présentation orale</a:t>
            </a:r>
          </a:p>
          <a:p>
            <a:pPr marL="1066800" lvl="2" indent="-342900">
              <a:buFont typeface="Wingdings" panose="05000000000000000000" pitchFamily="2" charset="2"/>
              <a:buChar char="ü"/>
            </a:pPr>
            <a:r>
              <a:rPr lang="fr-FR" altLang="fr-FR" i="1" dirty="0">
                <a:solidFill>
                  <a:schemeClr val="tx1">
                    <a:lumMod val="75000"/>
                    <a:lumOff val="25000"/>
                  </a:schemeClr>
                </a:solidFill>
              </a:rPr>
              <a:t>En attente de la définition du 1er sujet à traiter dans une formation spécifique</a:t>
            </a:r>
          </a:p>
          <a:p>
            <a:pPr marL="914400" lvl="2" indent="0">
              <a:buNone/>
            </a:pPr>
            <a:endParaRPr lang="fr-FR" altLang="fr-FR" sz="1000" dirty="0">
              <a:solidFill>
                <a:schemeClr val="tx1"/>
              </a:solidFill>
              <a:latin typeface="+mn-lt"/>
            </a:endParaRPr>
          </a:p>
          <a:p>
            <a:pPr marL="579437" lvl="2" indent="0">
              <a:buNone/>
            </a:pPr>
            <a:endParaRPr lang="fr-FR" altLang="fr-FR" dirty="0"/>
          </a:p>
        </p:txBody>
      </p:sp>
      <p:pic>
        <p:nvPicPr>
          <p:cNvPr id="1026" name="Image 3" descr="image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489" y="134133"/>
            <a:ext cx="2541652" cy="106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913451E9-F529-6CFB-46B5-B5DE0F35AC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008380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B5B45-4679-4CAD-BC92-788B02EBCA4F}"/>
              </a:ext>
            </a:extLst>
          </p:cNvPr>
          <p:cNvSpPr>
            <a:spLocks noGrp="1"/>
          </p:cNvSpPr>
          <p:nvPr>
            <p:ph type="title"/>
          </p:nvPr>
        </p:nvSpPr>
        <p:spPr>
          <a:xfrm>
            <a:off x="-233367" y="1421310"/>
            <a:ext cx="8676456" cy="482150"/>
          </a:xfrm>
        </p:spPr>
        <p:txBody>
          <a:bodyPr/>
          <a:lstStyle/>
          <a:p>
            <a:r>
              <a:rPr lang="fr-FR" dirty="0"/>
              <a:t>Actions lancées ou en cours sur 2024-2026</a:t>
            </a:r>
          </a:p>
        </p:txBody>
      </p:sp>
      <p:sp>
        <p:nvSpPr>
          <p:cNvPr id="3" name="Espace réservé du contenu 2">
            <a:extLst>
              <a:ext uri="{FF2B5EF4-FFF2-40B4-BE49-F238E27FC236}">
                <a16:creationId xmlns:a16="http://schemas.microsoft.com/office/drawing/2014/main" id="{E665C5BF-BF46-4FAF-A5A8-223B86065112}"/>
              </a:ext>
            </a:extLst>
          </p:cNvPr>
          <p:cNvSpPr>
            <a:spLocks noGrp="1"/>
          </p:cNvSpPr>
          <p:nvPr>
            <p:ph idx="1"/>
          </p:nvPr>
        </p:nvSpPr>
        <p:spPr>
          <a:xfrm>
            <a:off x="467544" y="2097270"/>
            <a:ext cx="8676456" cy="4716106"/>
          </a:xfrm>
        </p:spPr>
        <p:txBody>
          <a:bodyPr/>
          <a:lstStyle/>
          <a:p>
            <a:pPr algn="just"/>
            <a:r>
              <a:rPr lang="fr-FR" dirty="0"/>
              <a:t>Objectif : </a:t>
            </a:r>
          </a:p>
          <a:p>
            <a:pPr lvl="1" algn="just"/>
            <a:r>
              <a:rPr lang="fr-FR" b="1" dirty="0"/>
              <a:t>SBHS</a:t>
            </a:r>
            <a:r>
              <a:rPr lang="fr-FR" dirty="0"/>
              <a:t> =&gt; ambitieux travaux de restauration : remise en fond de vallée du cours de la Sarthe sur 800 m.</a:t>
            </a:r>
          </a:p>
          <a:p>
            <a:pPr lvl="1" algn="just"/>
            <a:r>
              <a:rPr lang="fr-FR" b="1" dirty="0"/>
              <a:t>CEN Normandie </a:t>
            </a:r>
            <a:r>
              <a:rPr lang="fr-FR" dirty="0"/>
              <a:t>=&gt; mettre en place une évaluation des effets de la restauration sur les milieux humides, coordonnée avec ceux sur les milieux aquatiques.</a:t>
            </a:r>
          </a:p>
          <a:p>
            <a:pPr lvl="1" algn="just"/>
            <a:endParaRPr lang="fr-FR" dirty="0"/>
          </a:p>
          <a:p>
            <a:pPr algn="just"/>
            <a:r>
              <a:rPr lang="fr-FR" dirty="0"/>
              <a:t>Déroulé</a:t>
            </a:r>
          </a:p>
          <a:p>
            <a:pPr lvl="1" algn="just"/>
            <a:r>
              <a:rPr lang="fr-FR" dirty="0"/>
              <a:t>L’actuel propriétaire ne souhaite pas porter la responsabilité des travaux</a:t>
            </a:r>
          </a:p>
          <a:p>
            <a:pPr lvl="1" algn="just"/>
            <a:r>
              <a:rPr lang="fr-FR" dirty="0"/>
              <a:t>Le CEN Normandie s’est porté acquéreur des parcelles</a:t>
            </a:r>
          </a:p>
          <a:p>
            <a:pPr lvl="2" algn="just"/>
            <a:r>
              <a:rPr lang="fr-FR" dirty="0"/>
              <a:t>Signature de l’acte d’acquisition en cours</a:t>
            </a:r>
          </a:p>
          <a:p>
            <a:pPr lvl="1" algn="just"/>
            <a:r>
              <a:rPr lang="fr-FR" dirty="0"/>
              <a:t>Un BRE a été rédigé par le CEN pour garder l’agriculteur actuel</a:t>
            </a:r>
          </a:p>
          <a:p>
            <a:pPr lvl="2" algn="just"/>
            <a:r>
              <a:rPr lang="fr-FR" dirty="0"/>
              <a:t>Validé par l’agriculteur, Signature après l’acte d’acquisition</a:t>
            </a:r>
          </a:p>
          <a:p>
            <a:pPr lvl="1"/>
            <a:r>
              <a:rPr lang="fr-FR" dirty="0"/>
              <a:t>Le SBHS pourra alors lancer le marché pour les travaux de restauration</a:t>
            </a:r>
          </a:p>
          <a:p>
            <a:pPr lvl="2"/>
            <a:r>
              <a:rPr lang="fr-FR" dirty="0"/>
              <a:t>Lancement après acte d’acquisition</a:t>
            </a:r>
          </a:p>
        </p:txBody>
      </p:sp>
      <p:pic>
        <p:nvPicPr>
          <p:cNvPr id="5" name="Image 4">
            <a:extLst>
              <a:ext uri="{FF2B5EF4-FFF2-40B4-BE49-F238E27FC236}">
                <a16:creationId xmlns:a16="http://schemas.microsoft.com/office/drawing/2014/main" id="{21D78AEA-7A41-3C12-2804-6024E198D3E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798"/>
            <a:ext cx="2444287" cy="871670"/>
          </a:xfrm>
          <a:prstGeom prst="rect">
            <a:avLst/>
          </a:prstGeom>
        </p:spPr>
      </p:pic>
      <p:pic>
        <p:nvPicPr>
          <p:cNvPr id="6" name="Image 5">
            <a:extLst>
              <a:ext uri="{FF2B5EF4-FFF2-40B4-BE49-F238E27FC236}">
                <a16:creationId xmlns:a16="http://schemas.microsoft.com/office/drawing/2014/main" id="{48CD06EF-7368-D4AE-2C43-EA3A19D1EC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4470" y="94519"/>
            <a:ext cx="1605387" cy="586139"/>
          </a:xfrm>
          <a:prstGeom prst="rect">
            <a:avLst/>
          </a:prstGeom>
        </p:spPr>
      </p:pic>
    </p:spTree>
    <p:extLst>
      <p:ext uri="{BB962C8B-B14F-4D97-AF65-F5344CB8AC3E}">
        <p14:creationId xmlns:p14="http://schemas.microsoft.com/office/powerpoint/2010/main" val="2963750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0B118F3-373C-41BB-B4AF-FE14708635F3}"/>
              </a:ext>
            </a:extLst>
          </p:cNvPr>
          <p:cNvSpPr>
            <a:spLocks noGrp="1"/>
          </p:cNvSpPr>
          <p:nvPr>
            <p:ph idx="1"/>
          </p:nvPr>
        </p:nvSpPr>
        <p:spPr>
          <a:xfrm>
            <a:off x="468313" y="1709862"/>
            <a:ext cx="8676456" cy="4493096"/>
          </a:xfrm>
        </p:spPr>
        <p:txBody>
          <a:bodyPr/>
          <a:lstStyle/>
          <a:p>
            <a:r>
              <a:rPr lang="fr-FR" dirty="0"/>
              <a:t>Présentation des travaux prévisionnels</a:t>
            </a:r>
          </a:p>
        </p:txBody>
      </p:sp>
      <p:pic>
        <p:nvPicPr>
          <p:cNvPr id="4" name="Image 3">
            <a:extLst>
              <a:ext uri="{FF2B5EF4-FFF2-40B4-BE49-F238E27FC236}">
                <a16:creationId xmlns:a16="http://schemas.microsoft.com/office/drawing/2014/main" id="{09D35B1C-D849-400E-A92A-C29910F931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211" y="2196715"/>
            <a:ext cx="7482980" cy="4616835"/>
          </a:xfrm>
          <a:prstGeom prst="rect">
            <a:avLst/>
          </a:prstGeom>
          <a:noFill/>
        </p:spPr>
      </p:pic>
      <p:sp>
        <p:nvSpPr>
          <p:cNvPr id="5" name="Titre 1">
            <a:extLst>
              <a:ext uri="{FF2B5EF4-FFF2-40B4-BE49-F238E27FC236}">
                <a16:creationId xmlns:a16="http://schemas.microsoft.com/office/drawing/2014/main" id="{A633C7D2-4727-4E76-8AA0-A36DD6A3748F}"/>
              </a:ext>
            </a:extLst>
          </p:cNvPr>
          <p:cNvSpPr>
            <a:spLocks noGrp="1"/>
          </p:cNvSpPr>
          <p:nvPr>
            <p:ph type="title"/>
          </p:nvPr>
        </p:nvSpPr>
        <p:spPr>
          <a:xfrm>
            <a:off x="-774079" y="1276902"/>
            <a:ext cx="8675687" cy="1143000"/>
          </a:xfrm>
        </p:spPr>
        <p:txBody>
          <a:bodyPr/>
          <a:lstStyle/>
          <a:p>
            <a:r>
              <a:rPr lang="fr-FR" dirty="0"/>
              <a:t>Actions lancées ou en cours sur 2024-2026</a:t>
            </a:r>
          </a:p>
        </p:txBody>
      </p:sp>
      <p:pic>
        <p:nvPicPr>
          <p:cNvPr id="2" name="Image 1">
            <a:extLst>
              <a:ext uri="{FF2B5EF4-FFF2-40B4-BE49-F238E27FC236}">
                <a16:creationId xmlns:a16="http://schemas.microsoft.com/office/drawing/2014/main" id="{46C040C5-F79E-B038-9BEE-FE7EE2382B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98"/>
            <a:ext cx="2444287" cy="871670"/>
          </a:xfrm>
          <a:prstGeom prst="rect">
            <a:avLst/>
          </a:prstGeom>
        </p:spPr>
      </p:pic>
      <p:pic>
        <p:nvPicPr>
          <p:cNvPr id="7" name="Image 6">
            <a:extLst>
              <a:ext uri="{FF2B5EF4-FFF2-40B4-BE49-F238E27FC236}">
                <a16:creationId xmlns:a16="http://schemas.microsoft.com/office/drawing/2014/main" id="{07C09F97-8987-DE78-07EE-99103C56B8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4470" y="94519"/>
            <a:ext cx="1605387" cy="586139"/>
          </a:xfrm>
          <a:prstGeom prst="rect">
            <a:avLst/>
          </a:prstGeom>
        </p:spPr>
      </p:pic>
    </p:spTree>
    <p:extLst>
      <p:ext uri="{BB962C8B-B14F-4D97-AF65-F5344CB8AC3E}">
        <p14:creationId xmlns:p14="http://schemas.microsoft.com/office/powerpoint/2010/main" val="1636359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3B72E6-4AB7-41FC-B1CC-7334D5095D48}"/>
              </a:ext>
            </a:extLst>
          </p:cNvPr>
          <p:cNvSpPr>
            <a:spLocks noGrp="1"/>
          </p:cNvSpPr>
          <p:nvPr>
            <p:ph idx="1"/>
          </p:nvPr>
        </p:nvSpPr>
        <p:spPr>
          <a:xfrm>
            <a:off x="106497" y="2226367"/>
            <a:ext cx="8676456" cy="4493096"/>
          </a:xfrm>
        </p:spPr>
        <p:txBody>
          <a:bodyPr/>
          <a:lstStyle/>
          <a:p>
            <a:r>
              <a:rPr lang="fr-FR" dirty="0"/>
              <a:t>Déroulé du volet scientifique </a:t>
            </a:r>
          </a:p>
          <a:p>
            <a:pPr lvl="1"/>
            <a:r>
              <a:rPr lang="fr-FR" dirty="0"/>
              <a:t>Avant travaux –fin 2024/début 2025</a:t>
            </a:r>
          </a:p>
          <a:p>
            <a:pPr lvl="2"/>
            <a:r>
              <a:rPr lang="fr-FR" dirty="0"/>
              <a:t>Cartographie précise du site et des habitats</a:t>
            </a:r>
          </a:p>
          <a:p>
            <a:pPr lvl="2"/>
            <a:r>
              <a:rPr lang="fr-FR" dirty="0"/>
              <a:t>Mise en œuvre du protocole </a:t>
            </a:r>
            <a:r>
              <a:rPr lang="fr-FR" dirty="0" err="1"/>
              <a:t>Mhéo</a:t>
            </a:r>
            <a:r>
              <a:rPr lang="fr-FR" dirty="0"/>
              <a:t> – volets flore, pédologie et piézométrie</a:t>
            </a:r>
          </a:p>
          <a:p>
            <a:pPr lvl="2"/>
            <a:r>
              <a:rPr lang="fr-FR" dirty="0"/>
              <a:t>Définition des secteurs éventuels à enjeux de conservation</a:t>
            </a:r>
          </a:p>
          <a:p>
            <a:pPr lvl="1"/>
            <a:r>
              <a:rPr lang="fr-FR" dirty="0"/>
              <a:t>Pendant les travaux - 2025</a:t>
            </a:r>
          </a:p>
          <a:p>
            <a:pPr lvl="2"/>
            <a:r>
              <a:rPr lang="fr-FR" dirty="0"/>
              <a:t>Accompagnement du SBHS</a:t>
            </a:r>
          </a:p>
          <a:p>
            <a:pPr lvl="2"/>
            <a:r>
              <a:rPr lang="fr-FR" dirty="0"/>
              <a:t>Accompagnement de l’agriculteur</a:t>
            </a:r>
          </a:p>
          <a:p>
            <a:pPr lvl="1"/>
            <a:r>
              <a:rPr lang="fr-FR" dirty="0"/>
              <a:t>Après travaux – fin 2025/2026</a:t>
            </a:r>
          </a:p>
          <a:p>
            <a:pPr lvl="2"/>
            <a:r>
              <a:rPr lang="fr-FR" dirty="0"/>
              <a:t>Mise en œuvre du protocole </a:t>
            </a:r>
            <a:r>
              <a:rPr lang="fr-FR" dirty="0" err="1"/>
              <a:t>Mhéo</a:t>
            </a:r>
            <a:r>
              <a:rPr lang="fr-FR" dirty="0"/>
              <a:t> avec le rajout de piézomètres </a:t>
            </a:r>
          </a:p>
          <a:p>
            <a:pPr lvl="2"/>
            <a:r>
              <a:rPr lang="fr-FR" dirty="0"/>
              <a:t>Mise en œuvre du protocole </a:t>
            </a:r>
            <a:r>
              <a:rPr lang="fr-FR" dirty="0" err="1"/>
              <a:t>Carhyce</a:t>
            </a:r>
            <a:r>
              <a:rPr lang="fr-FR" dirty="0"/>
              <a:t> – caractérisation hydromorphologique</a:t>
            </a:r>
          </a:p>
          <a:p>
            <a:pPr lvl="2"/>
            <a:r>
              <a:rPr lang="fr-FR" dirty="0"/>
              <a:t>Mis à jour des suivis flore et de la cartographie des habitats</a:t>
            </a:r>
          </a:p>
          <a:p>
            <a:pPr lvl="2"/>
            <a:r>
              <a:rPr lang="fr-FR" dirty="0"/>
              <a:t>Accompagnement de l’agriculteur sur la gestion</a:t>
            </a:r>
          </a:p>
          <a:p>
            <a:pPr lvl="2"/>
            <a:r>
              <a:rPr lang="fr-FR" dirty="0"/>
              <a:t>Accompagnement partenarial du SBHS</a:t>
            </a:r>
          </a:p>
          <a:p>
            <a:pPr lvl="2"/>
            <a:endParaRPr lang="fr-FR" dirty="0"/>
          </a:p>
          <a:p>
            <a:pPr marL="914400" lvl="2" indent="0">
              <a:buNone/>
            </a:pPr>
            <a:endParaRPr lang="fr-FR" dirty="0"/>
          </a:p>
          <a:p>
            <a:pPr lvl="2"/>
            <a:endParaRPr lang="fr-FR" dirty="0"/>
          </a:p>
        </p:txBody>
      </p:sp>
      <p:pic>
        <p:nvPicPr>
          <p:cNvPr id="7" name="Image 6">
            <a:extLst>
              <a:ext uri="{FF2B5EF4-FFF2-40B4-BE49-F238E27FC236}">
                <a16:creationId xmlns:a16="http://schemas.microsoft.com/office/drawing/2014/main" id="{5A5928C8-910D-4049-9D16-C94BBE90C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8576" y="1363531"/>
            <a:ext cx="2605424" cy="1725671"/>
          </a:xfrm>
          <a:prstGeom prst="rect">
            <a:avLst/>
          </a:prstGeom>
        </p:spPr>
      </p:pic>
      <p:pic>
        <p:nvPicPr>
          <p:cNvPr id="6" name="Image 5">
            <a:extLst>
              <a:ext uri="{FF2B5EF4-FFF2-40B4-BE49-F238E27FC236}">
                <a16:creationId xmlns:a16="http://schemas.microsoft.com/office/drawing/2014/main" id="{F1E52209-D167-6365-1331-54953C3E4D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98"/>
            <a:ext cx="2444287" cy="871670"/>
          </a:xfrm>
          <a:prstGeom prst="rect">
            <a:avLst/>
          </a:prstGeom>
        </p:spPr>
      </p:pic>
      <p:pic>
        <p:nvPicPr>
          <p:cNvPr id="8" name="Image 7">
            <a:extLst>
              <a:ext uri="{FF2B5EF4-FFF2-40B4-BE49-F238E27FC236}">
                <a16:creationId xmlns:a16="http://schemas.microsoft.com/office/drawing/2014/main" id="{B5E9389B-F02F-C2CA-936A-A96119A52E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4470" y="94519"/>
            <a:ext cx="1605387" cy="586139"/>
          </a:xfrm>
          <a:prstGeom prst="rect">
            <a:avLst/>
          </a:prstGeom>
        </p:spPr>
      </p:pic>
      <p:sp>
        <p:nvSpPr>
          <p:cNvPr id="9" name="Titre 1">
            <a:extLst>
              <a:ext uri="{FF2B5EF4-FFF2-40B4-BE49-F238E27FC236}">
                <a16:creationId xmlns:a16="http://schemas.microsoft.com/office/drawing/2014/main" id="{0956C735-E6D3-2C92-EEE2-CC24872783DB}"/>
              </a:ext>
            </a:extLst>
          </p:cNvPr>
          <p:cNvSpPr>
            <a:spLocks noGrp="1"/>
          </p:cNvSpPr>
          <p:nvPr>
            <p:ph type="title"/>
          </p:nvPr>
        </p:nvSpPr>
        <p:spPr>
          <a:xfrm>
            <a:off x="228600" y="1276902"/>
            <a:ext cx="5948930" cy="1143000"/>
          </a:xfrm>
        </p:spPr>
        <p:txBody>
          <a:bodyPr/>
          <a:lstStyle/>
          <a:p>
            <a:pPr algn="l"/>
            <a:r>
              <a:rPr lang="fr-FR" dirty="0"/>
              <a:t>Actions lancées ou en cours sur 2024-2026 :</a:t>
            </a:r>
          </a:p>
        </p:txBody>
      </p:sp>
    </p:spTree>
    <p:extLst>
      <p:ext uri="{BB962C8B-B14F-4D97-AF65-F5344CB8AC3E}">
        <p14:creationId xmlns:p14="http://schemas.microsoft.com/office/powerpoint/2010/main" val="645484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F708E30-ADA7-65DB-1435-E7349C2C81B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698343"/>
            <a:ext cx="9144000" cy="5159657"/>
          </a:xfrm>
          <a:prstGeom prst="rect">
            <a:avLst/>
          </a:prstGeom>
        </p:spPr>
      </p:pic>
      <p:sp>
        <p:nvSpPr>
          <p:cNvPr id="4" name="Rectangle 3">
            <a:extLst>
              <a:ext uri="{FF2B5EF4-FFF2-40B4-BE49-F238E27FC236}">
                <a16:creationId xmlns:a16="http://schemas.microsoft.com/office/drawing/2014/main" id="{79AEDEB5-93E1-BCD8-238B-85FC31CFBCB2}"/>
              </a:ext>
            </a:extLst>
          </p:cNvPr>
          <p:cNvSpPr/>
          <p:nvPr/>
        </p:nvSpPr>
        <p:spPr>
          <a:xfrm>
            <a:off x="408648" y="3429000"/>
            <a:ext cx="8268214" cy="1323439"/>
          </a:xfrm>
          <a:prstGeom prst="rect">
            <a:avLst/>
          </a:prstGeom>
          <a:noFill/>
        </p:spPr>
        <p:txBody>
          <a:bodyPr wrap="square" lIns="91440" tIns="45720" rIns="91440" bIns="45720">
            <a:spAutoFit/>
          </a:bodyPr>
          <a:lstStyle/>
          <a:p>
            <a:pPr algn="ctr"/>
            <a:r>
              <a:rPr lang="fr-FR" sz="4000" b="0" cap="none" spc="0" dirty="0">
                <a:ln w="0"/>
                <a:solidFill>
                  <a:schemeClr val="bg1"/>
                </a:solidFill>
                <a:effectLst>
                  <a:outerShdw blurRad="38100" dist="19050" dir="2700000" algn="tl" rotWithShape="0">
                    <a:schemeClr val="dk1">
                      <a:alpha val="40000"/>
                    </a:schemeClr>
                  </a:outerShdw>
                </a:effectLst>
              </a:rPr>
              <a:t>Restauration de la Sarthe et ses affluents</a:t>
            </a:r>
          </a:p>
        </p:txBody>
      </p:sp>
      <p:sp>
        <p:nvSpPr>
          <p:cNvPr id="5" name="Freeform 10"/>
          <p:cNvSpPr>
            <a:spLocks noChangeAspect="1"/>
          </p:cNvSpPr>
          <p:nvPr/>
        </p:nvSpPr>
        <p:spPr>
          <a:xfrm>
            <a:off x="322928" y="440015"/>
            <a:ext cx="4861918" cy="1089740"/>
          </a:xfrm>
          <a:custGeom>
            <a:avLst/>
            <a:gdLst/>
            <a:ahLst/>
            <a:cxnLst/>
            <a:rect l="l" t="t" r="r" b="b"/>
            <a:pathLst>
              <a:path w="5101302" h="1143395">
                <a:moveTo>
                  <a:pt x="0" y="0"/>
                </a:moveTo>
                <a:lnTo>
                  <a:pt x="5101302" y="0"/>
                </a:lnTo>
                <a:lnTo>
                  <a:pt x="5101302" y="1143396"/>
                </a:lnTo>
                <a:lnTo>
                  <a:pt x="0" y="1143396"/>
                </a:lnTo>
                <a:lnTo>
                  <a:pt x="0" y="0"/>
                </a:lnTo>
                <a:close/>
              </a:path>
            </a:pathLst>
          </a:custGeom>
          <a:blipFill>
            <a:blip r:embed="rId3"/>
            <a:stretch>
              <a:fillRect/>
            </a:stretch>
          </a:blipFill>
        </p:spPr>
      </p:sp>
      <p:pic>
        <p:nvPicPr>
          <p:cNvPr id="6" name="Image 5">
            <a:extLst>
              <a:ext uri="{FF2B5EF4-FFF2-40B4-BE49-F238E27FC236}">
                <a16:creationId xmlns:a16="http://schemas.microsoft.com/office/drawing/2014/main" id="{9F3CEA6B-03E7-4260-90A5-B4AD4520F5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670811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34156" y="1631319"/>
            <a:ext cx="8675687" cy="4924425"/>
          </a:xfrm>
          <a:noFill/>
        </p:spPr>
        <p:txBody>
          <a:bodyPr vert="horz" wrap="square" lIns="91440" tIns="45720" rIns="91440" bIns="45720" numCol="1" anchor="t" anchorCtr="0" compatLnSpc="1">
            <a:prstTxWarp prst="textNoShape">
              <a:avLst/>
            </a:prstTxWarp>
          </a:bodyPr>
          <a:lstStyle/>
          <a:p>
            <a:pPr marL="0" indent="0">
              <a:buNone/>
            </a:pPr>
            <a:r>
              <a:rPr lang="fr-FR" altLang="fr-FR" b="1" dirty="0">
                <a:solidFill>
                  <a:srgbClr val="019BC6"/>
                </a:solidFill>
                <a:latin typeface="Arial" panose="020B0604020202020204" pitchFamily="34" charset="0"/>
                <a:cs typeface="Arial" panose="020B0604020202020204" pitchFamily="34" charset="0"/>
              </a:rPr>
              <a:t>Actions lancées ou projetées pour la période 2024-2027 </a:t>
            </a:r>
          </a:p>
          <a:p>
            <a:pPr marL="0" indent="0">
              <a:buNone/>
            </a:pPr>
            <a:endParaRPr lang="fr-FR" altLang="fr-FR" dirty="0"/>
          </a:p>
          <a:p>
            <a:r>
              <a:rPr lang="fr-FR" altLang="fr-FR" dirty="0">
                <a:solidFill>
                  <a:schemeClr val="tx1"/>
                </a:solidFill>
                <a:latin typeface="+mn-lt"/>
              </a:rPr>
              <a:t>Restauration des cours d’eau sur le bassin de la Sarthe amont</a:t>
            </a:r>
          </a:p>
          <a:p>
            <a:pPr lvl="1">
              <a:buFont typeface="Wingdings" panose="05000000000000000000" pitchFamily="2" charset="2"/>
              <a:buChar char="ü"/>
            </a:pPr>
            <a:r>
              <a:rPr lang="fr-FR" altLang="fr-FR" sz="2000" i="1" dirty="0">
                <a:solidFill>
                  <a:schemeClr val="tx1">
                    <a:lumMod val="65000"/>
                    <a:lumOff val="35000"/>
                  </a:schemeClr>
                </a:solidFill>
                <a:latin typeface="+mn-lt"/>
              </a:rPr>
              <a:t>Morphologie, continuité écologique</a:t>
            </a:r>
          </a:p>
          <a:p>
            <a:pPr lvl="1">
              <a:buFont typeface="Wingdings" panose="05000000000000000000" pitchFamily="2" charset="2"/>
              <a:buChar char="ü"/>
            </a:pPr>
            <a:r>
              <a:rPr lang="fr-FR" altLang="fr-FR" sz="2000" i="1" dirty="0">
                <a:solidFill>
                  <a:schemeClr val="tx1">
                    <a:lumMod val="65000"/>
                    <a:lumOff val="35000"/>
                  </a:schemeClr>
                </a:solidFill>
                <a:latin typeface="+mn-lt"/>
              </a:rPr>
              <a:t>Actions sur les berges et la ripisylve (clôture, abreuvoirs, végétation)</a:t>
            </a:r>
          </a:p>
          <a:p>
            <a:pPr lvl="1">
              <a:buFont typeface="Wingdings" panose="05000000000000000000" pitchFamily="2" charset="2"/>
              <a:buChar char="ü"/>
            </a:pPr>
            <a:r>
              <a:rPr lang="fr-FR" altLang="fr-FR" sz="2000" i="1" dirty="0">
                <a:solidFill>
                  <a:schemeClr val="tx1">
                    <a:lumMod val="65000"/>
                    <a:lumOff val="35000"/>
                  </a:schemeClr>
                </a:solidFill>
                <a:latin typeface="+mn-lt"/>
              </a:rPr>
              <a:t>Pollution diffuse (Zones Humides Tampons Artificielles)</a:t>
            </a:r>
          </a:p>
          <a:p>
            <a:pPr marL="457200" lvl="1" indent="0">
              <a:buNone/>
            </a:pPr>
            <a:endParaRPr lang="fr-FR" altLang="fr-FR" dirty="0">
              <a:solidFill>
                <a:schemeClr val="tx1"/>
              </a:solidFill>
              <a:latin typeface="+mn-lt"/>
            </a:endParaRPr>
          </a:p>
        </p:txBody>
      </p:sp>
      <p:sp>
        <p:nvSpPr>
          <p:cNvPr id="2" name="Freeform 10">
            <a:extLst>
              <a:ext uri="{FF2B5EF4-FFF2-40B4-BE49-F238E27FC236}">
                <a16:creationId xmlns:a16="http://schemas.microsoft.com/office/drawing/2014/main" id="{B4933A19-0343-0B4C-6A4F-295B3A6063E7}"/>
              </a:ext>
            </a:extLst>
          </p:cNvPr>
          <p:cNvSpPr>
            <a:spLocks noChangeAspect="1"/>
          </p:cNvSpPr>
          <p:nvPr/>
        </p:nvSpPr>
        <p:spPr>
          <a:xfrm>
            <a:off x="104143" y="192925"/>
            <a:ext cx="4861918" cy="1089740"/>
          </a:xfrm>
          <a:custGeom>
            <a:avLst/>
            <a:gdLst/>
            <a:ahLst/>
            <a:cxnLst/>
            <a:rect l="l" t="t" r="r" b="b"/>
            <a:pathLst>
              <a:path w="5101302" h="1143395">
                <a:moveTo>
                  <a:pt x="0" y="0"/>
                </a:moveTo>
                <a:lnTo>
                  <a:pt x="5101302" y="0"/>
                </a:lnTo>
                <a:lnTo>
                  <a:pt x="5101302" y="1143396"/>
                </a:lnTo>
                <a:lnTo>
                  <a:pt x="0" y="1143396"/>
                </a:lnTo>
                <a:lnTo>
                  <a:pt x="0" y="0"/>
                </a:lnTo>
                <a:close/>
              </a:path>
            </a:pathLst>
          </a:custGeom>
          <a:blipFill>
            <a:blip r:embed="rId2"/>
            <a:stretch>
              <a:fillRect/>
            </a:stretch>
          </a:blipFill>
        </p:spPr>
      </p:sp>
      <p:pic>
        <p:nvPicPr>
          <p:cNvPr id="3" name="Image 2">
            <a:extLst>
              <a:ext uri="{FF2B5EF4-FFF2-40B4-BE49-F238E27FC236}">
                <a16:creationId xmlns:a16="http://schemas.microsoft.com/office/drawing/2014/main" id="{AB9033F1-16B2-65BE-84A2-16FF3D46B8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11" name="Image 10">
            <a:extLst>
              <a:ext uri="{FF2B5EF4-FFF2-40B4-BE49-F238E27FC236}">
                <a16:creationId xmlns:a16="http://schemas.microsoft.com/office/drawing/2014/main" id="{205141D8-BC82-0FA1-6C58-FA15024CE7A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5367130"/>
            <a:ext cx="9144000" cy="1490870"/>
          </a:xfrm>
          <a:prstGeom prst="rect">
            <a:avLst/>
          </a:prstGeom>
        </p:spPr>
      </p:pic>
    </p:spTree>
    <p:extLst>
      <p:ext uri="{BB962C8B-B14F-4D97-AF65-F5344CB8AC3E}">
        <p14:creationId xmlns:p14="http://schemas.microsoft.com/office/powerpoint/2010/main" val="3573297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6851" y="1373953"/>
            <a:ext cx="7416569" cy="5240710"/>
          </a:xfrm>
          <a:prstGeom prst="rect">
            <a:avLst/>
          </a:prstGeom>
        </p:spPr>
      </p:pic>
      <p:sp>
        <p:nvSpPr>
          <p:cNvPr id="59394" name="Espace réservé du contenu 2">
            <a:extLst>
              <a:ext uri="{FF2B5EF4-FFF2-40B4-BE49-F238E27FC236}">
                <a16:creationId xmlns:a16="http://schemas.microsoft.com/office/drawing/2014/main" id="{B08E3E40-9FA3-45B8-8A9E-48CF05448370}"/>
              </a:ext>
            </a:extLst>
          </p:cNvPr>
          <p:cNvSpPr>
            <a:spLocks noGrp="1"/>
          </p:cNvSpPr>
          <p:nvPr>
            <p:ph idx="1"/>
          </p:nvPr>
        </p:nvSpPr>
        <p:spPr>
          <a:xfrm>
            <a:off x="-246750" y="1477554"/>
            <a:ext cx="8675687" cy="4492625"/>
          </a:xfrm>
          <a:noFill/>
        </p:spPr>
        <p:txBody>
          <a:bodyPr vert="horz" wrap="square" lIns="91440" tIns="45720" rIns="91440" bIns="45720" numCol="1" anchor="t" anchorCtr="0" compatLnSpc="1">
            <a:prstTxWarp prst="textNoShape">
              <a:avLst/>
            </a:prstTxWarp>
          </a:bodyPr>
          <a:lstStyle/>
          <a:p>
            <a:pPr lvl="1"/>
            <a:r>
              <a:rPr lang="fr-FR" altLang="fr-FR" dirty="0"/>
              <a:t>Travaux sur le cours de la Sarthe</a:t>
            </a:r>
          </a:p>
          <a:p>
            <a:pPr lvl="1"/>
            <a:endParaRPr lang="fr-FR" altLang="fr-FR" dirty="0"/>
          </a:p>
          <a:p>
            <a:endParaRPr lang="fr-FR" altLang="fr-FR" dirty="0"/>
          </a:p>
        </p:txBody>
      </p:sp>
      <p:sp>
        <p:nvSpPr>
          <p:cNvPr id="6" name="Freeform 10">
            <a:extLst>
              <a:ext uri="{FF2B5EF4-FFF2-40B4-BE49-F238E27FC236}">
                <a16:creationId xmlns:a16="http://schemas.microsoft.com/office/drawing/2014/main" id="{7F993788-909A-DE59-F774-5C215060614D}"/>
              </a:ext>
            </a:extLst>
          </p:cNvPr>
          <p:cNvSpPr>
            <a:spLocks noChangeAspect="1"/>
          </p:cNvSpPr>
          <p:nvPr/>
        </p:nvSpPr>
        <p:spPr>
          <a:xfrm>
            <a:off x="104143" y="192925"/>
            <a:ext cx="4861918" cy="1089740"/>
          </a:xfrm>
          <a:custGeom>
            <a:avLst/>
            <a:gdLst/>
            <a:ahLst/>
            <a:cxnLst/>
            <a:rect l="l" t="t" r="r" b="b"/>
            <a:pathLst>
              <a:path w="5101302" h="1143395">
                <a:moveTo>
                  <a:pt x="0" y="0"/>
                </a:moveTo>
                <a:lnTo>
                  <a:pt x="5101302" y="0"/>
                </a:lnTo>
                <a:lnTo>
                  <a:pt x="5101302" y="1143396"/>
                </a:lnTo>
                <a:lnTo>
                  <a:pt x="0" y="1143396"/>
                </a:lnTo>
                <a:lnTo>
                  <a:pt x="0" y="0"/>
                </a:lnTo>
                <a:close/>
              </a:path>
            </a:pathLst>
          </a:custGeom>
          <a:blipFill>
            <a:blip r:embed="rId3"/>
            <a:stretch>
              <a:fillRect/>
            </a:stretch>
          </a:blipFill>
        </p:spPr>
      </p:sp>
      <p:pic>
        <p:nvPicPr>
          <p:cNvPr id="8" name="Image 7">
            <a:extLst>
              <a:ext uri="{FF2B5EF4-FFF2-40B4-BE49-F238E27FC236}">
                <a16:creationId xmlns:a16="http://schemas.microsoft.com/office/drawing/2014/main" id="{0770DE79-2435-4958-9871-F527C4053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52224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p:cNvSpPr>
            <a:spLocks noChangeAspect="1"/>
          </p:cNvSpPr>
          <p:nvPr/>
        </p:nvSpPr>
        <p:spPr>
          <a:xfrm>
            <a:off x="743364" y="1879610"/>
            <a:ext cx="7531873" cy="4883871"/>
          </a:xfrm>
          <a:custGeom>
            <a:avLst/>
            <a:gdLst/>
            <a:ahLst/>
            <a:cxnLst/>
            <a:rect l="l" t="t" r="r" b="b"/>
            <a:pathLst>
              <a:path w="7724773" h="5462058">
                <a:moveTo>
                  <a:pt x="0" y="0"/>
                </a:moveTo>
                <a:lnTo>
                  <a:pt x="7724773" y="0"/>
                </a:lnTo>
                <a:lnTo>
                  <a:pt x="7724773" y="5462059"/>
                </a:lnTo>
                <a:lnTo>
                  <a:pt x="0" y="5462059"/>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sp>
      <p:sp>
        <p:nvSpPr>
          <p:cNvPr id="59394" name="Espace réservé du contenu 2">
            <a:extLst>
              <a:ext uri="{FF2B5EF4-FFF2-40B4-BE49-F238E27FC236}">
                <a16:creationId xmlns:a16="http://schemas.microsoft.com/office/drawing/2014/main" id="{B08E3E40-9FA3-45B8-8A9E-48CF05448370}"/>
              </a:ext>
            </a:extLst>
          </p:cNvPr>
          <p:cNvSpPr>
            <a:spLocks noGrp="1"/>
          </p:cNvSpPr>
          <p:nvPr>
            <p:ph idx="1"/>
          </p:nvPr>
        </p:nvSpPr>
        <p:spPr>
          <a:xfrm>
            <a:off x="-239130" y="1282665"/>
            <a:ext cx="8675687" cy="4492625"/>
          </a:xfrm>
          <a:noFill/>
        </p:spPr>
        <p:txBody>
          <a:bodyPr vert="horz" wrap="square" lIns="91440" tIns="45720" rIns="91440" bIns="45720" numCol="1" anchor="t" anchorCtr="0" compatLnSpc="1">
            <a:prstTxWarp prst="textNoShape">
              <a:avLst/>
            </a:prstTxWarp>
          </a:bodyPr>
          <a:lstStyle/>
          <a:p>
            <a:pPr lvl="1"/>
            <a:r>
              <a:rPr lang="fr-FR" altLang="fr-FR" dirty="0"/>
              <a:t>Travaux sur le cours de la Sarthe</a:t>
            </a:r>
          </a:p>
          <a:p>
            <a:pPr lvl="1"/>
            <a:endParaRPr lang="fr-FR" altLang="fr-FR" dirty="0"/>
          </a:p>
          <a:p>
            <a:endParaRPr lang="fr-FR" altLang="fr-FR" dirty="0"/>
          </a:p>
        </p:txBody>
      </p:sp>
      <p:sp>
        <p:nvSpPr>
          <p:cNvPr id="6" name="Freeform 10">
            <a:extLst>
              <a:ext uri="{FF2B5EF4-FFF2-40B4-BE49-F238E27FC236}">
                <a16:creationId xmlns:a16="http://schemas.microsoft.com/office/drawing/2014/main" id="{7F993788-909A-DE59-F774-5C215060614D}"/>
              </a:ext>
            </a:extLst>
          </p:cNvPr>
          <p:cNvSpPr>
            <a:spLocks noChangeAspect="1"/>
          </p:cNvSpPr>
          <p:nvPr/>
        </p:nvSpPr>
        <p:spPr>
          <a:xfrm>
            <a:off x="104143" y="192925"/>
            <a:ext cx="4861918" cy="1089740"/>
          </a:xfrm>
          <a:custGeom>
            <a:avLst/>
            <a:gdLst/>
            <a:ahLst/>
            <a:cxnLst/>
            <a:rect l="l" t="t" r="r" b="b"/>
            <a:pathLst>
              <a:path w="5101302" h="1143395">
                <a:moveTo>
                  <a:pt x="0" y="0"/>
                </a:moveTo>
                <a:lnTo>
                  <a:pt x="5101302" y="0"/>
                </a:lnTo>
                <a:lnTo>
                  <a:pt x="5101302" y="1143396"/>
                </a:lnTo>
                <a:lnTo>
                  <a:pt x="0" y="1143396"/>
                </a:lnTo>
                <a:lnTo>
                  <a:pt x="0" y="0"/>
                </a:lnTo>
                <a:close/>
              </a:path>
            </a:pathLst>
          </a:custGeom>
          <a:blipFill>
            <a:blip r:embed="rId3"/>
            <a:stretch>
              <a:fillRect/>
            </a:stretch>
          </a:blipFill>
        </p:spPr>
      </p:sp>
      <p:pic>
        <p:nvPicPr>
          <p:cNvPr id="8" name="Image 7">
            <a:extLst>
              <a:ext uri="{FF2B5EF4-FFF2-40B4-BE49-F238E27FC236}">
                <a16:creationId xmlns:a16="http://schemas.microsoft.com/office/drawing/2014/main" id="{0770DE79-2435-4958-9871-F527C40531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70448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481930" y="1529755"/>
            <a:ext cx="4702916" cy="1089741"/>
          </a:xfrm>
          <a:noFill/>
        </p:spPr>
        <p:txBody>
          <a:bodyPr vert="horz" wrap="square" lIns="91440" tIns="45720" rIns="91440" bIns="45720" numCol="1" anchor="t" anchorCtr="0" compatLnSpc="1">
            <a:prstTxWarp prst="textNoShape">
              <a:avLst/>
            </a:prstTxWarp>
          </a:bodyPr>
          <a:lstStyle/>
          <a:p>
            <a:pPr lvl="1"/>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5" name="Tableau 4">
            <a:extLst>
              <a:ext uri="{FF2B5EF4-FFF2-40B4-BE49-F238E27FC236}">
                <a16:creationId xmlns:a16="http://schemas.microsoft.com/office/drawing/2014/main" id="{B319203B-2C73-FEA8-6D9C-E40373150797}"/>
              </a:ext>
            </a:extLst>
          </p:cNvPr>
          <p:cNvGraphicFramePr>
            <a:graphicFrameLocks noGrp="1"/>
          </p:cNvGraphicFramePr>
          <p:nvPr>
            <p:extLst>
              <p:ext uri="{D42A27DB-BD31-4B8C-83A1-F6EECF244321}">
                <p14:modId xmlns:p14="http://schemas.microsoft.com/office/powerpoint/2010/main" val="1604960195"/>
              </p:ext>
            </p:extLst>
          </p:nvPr>
        </p:nvGraphicFramePr>
        <p:xfrm>
          <a:off x="349249" y="2554107"/>
          <a:ext cx="8445502" cy="3993636"/>
        </p:xfrm>
        <a:graphic>
          <a:graphicData uri="http://schemas.openxmlformats.org/drawingml/2006/table">
            <a:tbl>
              <a:tblPr firstRow="1" bandRow="1">
                <a:tableStyleId>{5C22544A-7EE6-4342-B048-85BDC9FD1C3A}</a:tableStyleId>
              </a:tblPr>
              <a:tblGrid>
                <a:gridCol w="4516484">
                  <a:extLst>
                    <a:ext uri="{9D8B030D-6E8A-4147-A177-3AD203B41FA5}">
                      <a16:colId xmlns:a16="http://schemas.microsoft.com/office/drawing/2014/main" val="20000"/>
                    </a:ext>
                  </a:extLst>
                </a:gridCol>
                <a:gridCol w="3929018">
                  <a:extLst>
                    <a:ext uri="{9D8B030D-6E8A-4147-A177-3AD203B41FA5}">
                      <a16:colId xmlns:a16="http://schemas.microsoft.com/office/drawing/2014/main" val="20001"/>
                    </a:ext>
                  </a:extLst>
                </a:gridCol>
              </a:tblGrid>
              <a:tr h="264780">
                <a:tc>
                  <a:txBody>
                    <a:bodyPr/>
                    <a:lstStyle/>
                    <a:p>
                      <a:pPr algn="ctr"/>
                      <a:r>
                        <a:rPr lang="fr-FR" sz="18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dirty="0">
                          <a:latin typeface="Segoe UI Semibold" panose="020B0702040204020203" pitchFamily="34" charset="0"/>
                          <a:cs typeface="Segoe UI Semibold" panose="020B0702040204020203" pitchFamily="34" charset="0"/>
                        </a:rPr>
                        <a:t>Demande pluriannuelle 2024-2027</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800" b="1" dirty="0">
                          <a:latin typeface="Segoe UI Semilight" panose="020B0402040204020203" pitchFamily="34" charset="0"/>
                          <a:cs typeface="Segoe UI Semilight" panose="020B0402040204020203" pitchFamily="34" charset="0"/>
                        </a:rPr>
                        <a:t>2024</a:t>
                      </a:r>
                      <a:r>
                        <a:rPr lang="fr-FR" sz="1800" baseline="0" dirty="0">
                          <a:latin typeface="Segoe UI Semilight" panose="020B0402040204020203" pitchFamily="34" charset="0"/>
                          <a:cs typeface="Segoe UI Semilight" panose="020B0402040204020203" pitchFamily="34" charset="0"/>
                        </a:rPr>
                        <a:t>, (</a:t>
                      </a:r>
                      <a:r>
                        <a:rPr lang="fr-FR" sz="1800" baseline="0" dirty="0" err="1">
                          <a:latin typeface="Segoe UI Semilight" panose="020B0402040204020203" pitchFamily="34" charset="0"/>
                          <a:cs typeface="Segoe UI Semilight" panose="020B0402040204020203" pitchFamily="34" charset="0"/>
                        </a:rPr>
                        <a:t>Londeau</a:t>
                      </a:r>
                      <a:r>
                        <a:rPr lang="fr-FR" sz="1800" baseline="0" dirty="0">
                          <a:latin typeface="Segoe UI Semilight" panose="020B0402040204020203" pitchFamily="34" charset="0"/>
                          <a:cs typeface="Segoe UI Semilight" panose="020B0402040204020203" pitchFamily="34" charset="0"/>
                        </a:rPr>
                        <a:t>, </a:t>
                      </a:r>
                      <a:r>
                        <a:rPr lang="fr-FR" sz="1800" baseline="0" dirty="0" err="1">
                          <a:latin typeface="Segoe UI Semilight" panose="020B0402040204020203" pitchFamily="34" charset="0"/>
                          <a:cs typeface="Segoe UI Semilight" panose="020B0402040204020203" pitchFamily="34" charset="0"/>
                        </a:rPr>
                        <a:t>Roglain</a:t>
                      </a:r>
                      <a:r>
                        <a:rPr lang="fr-FR" sz="1800" baseline="0" dirty="0">
                          <a:latin typeface="Segoe UI Semilight" panose="020B0402040204020203" pitchFamily="34" charset="0"/>
                          <a:cs typeface="Segoe UI Semilight" panose="020B0402040204020203" pitchFamily="34" charset="0"/>
                        </a:rPr>
                        <a:t>, </a:t>
                      </a:r>
                      <a:r>
                        <a:rPr lang="fr-FR" sz="1800" baseline="0" dirty="0" err="1">
                          <a:latin typeface="Segoe UI Semilight" panose="020B0402040204020203" pitchFamily="34" charset="0"/>
                          <a:cs typeface="Segoe UI Semilight" panose="020B0402040204020203" pitchFamily="34" charset="0"/>
                        </a:rPr>
                        <a:t>Dagueneterie</a:t>
                      </a:r>
                      <a:r>
                        <a:rPr lang="fr-FR" sz="1800" baseline="0" dirty="0">
                          <a:latin typeface="Segoe UI Semilight" panose="020B0402040204020203" pitchFamily="34" charset="0"/>
                          <a:cs typeface="Segoe UI Semilight" panose="020B0402040204020203" pitchFamily="34" charset="0"/>
                        </a:rPr>
                        <a:t>, Sarthe,…)</a:t>
                      </a:r>
                    </a:p>
                    <a:p>
                      <a:pPr marL="449263" indent="0">
                        <a:buFont typeface="Arial" panose="020B0604020202020204" pitchFamily="34" charset="0"/>
                        <a:buNone/>
                      </a:pPr>
                      <a:r>
                        <a:rPr lang="fr-FR" sz="1800" i="1" u="none" baseline="0" dirty="0">
                          <a:latin typeface="Segoe UI Semilight" panose="020B0402040204020203" pitchFamily="34" charset="0"/>
                          <a:cs typeface="Segoe UI Semilight" panose="020B0402040204020203" pitchFamily="34" charset="0"/>
                        </a:rPr>
                        <a:t>Actions en cours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fr-FR" sz="1800" dirty="0">
                          <a:latin typeface="Segoe UI Semilight" panose="020B0402040204020203" pitchFamily="34" charset="0"/>
                          <a:cs typeface="Segoe UI Semilight" panose="020B0402040204020203" pitchFamily="34" charset="0"/>
                        </a:rPr>
                        <a:t>0 € TTC (subventions</a:t>
                      </a:r>
                      <a:r>
                        <a:rPr lang="fr-FR" sz="1800" baseline="0" dirty="0">
                          <a:latin typeface="Segoe UI Semilight" panose="020B0402040204020203" pitchFamily="34" charset="0"/>
                          <a:cs typeface="Segoe UI Semilight" panose="020B0402040204020203" pitchFamily="34" charset="0"/>
                        </a:rPr>
                        <a:t> déjà accordées)</a:t>
                      </a:r>
                      <a:endParaRPr lang="fr-FR" sz="18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477727">
                <a:tc>
                  <a:txBody>
                    <a:bodyPr/>
                    <a:lstStyle/>
                    <a:p>
                      <a:pPr marL="449263" indent="-449263"/>
                      <a:r>
                        <a:rPr lang="fr-FR" sz="1800" b="1" dirty="0">
                          <a:latin typeface="Segoe UI Semilight" panose="020B0402040204020203" pitchFamily="34" charset="0"/>
                          <a:cs typeface="Segoe UI Semilight" panose="020B0402040204020203" pitchFamily="34" charset="0"/>
                        </a:rPr>
                        <a:t>2025</a:t>
                      </a:r>
                      <a:r>
                        <a:rPr lang="fr-FR" sz="1800" dirty="0">
                          <a:latin typeface="Segoe UI Semilight" panose="020B0402040204020203" pitchFamily="34" charset="0"/>
                          <a:cs typeface="Segoe UI Semilight" panose="020B0402040204020203" pitchFamily="34" charset="0"/>
                        </a:rPr>
                        <a:t>,</a:t>
                      </a:r>
                      <a:r>
                        <a:rPr lang="fr-FR" sz="1800" baseline="0" dirty="0">
                          <a:latin typeface="Segoe UI Semilight" panose="020B0402040204020203" pitchFamily="34" charset="0"/>
                          <a:cs typeface="Segoe UI Semilight" panose="020B0402040204020203" pitchFamily="34" charset="0"/>
                        </a:rPr>
                        <a:t> Restauration du Sarthon 72 (ZTHA et berges ripisylve)</a:t>
                      </a:r>
                      <a:endParaRPr lang="fr-FR" sz="18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201 676</a:t>
                      </a:r>
                      <a:r>
                        <a:rPr lang="fr-FR" sz="1800" b="1" baseline="0" dirty="0">
                          <a:latin typeface="Segoe UI Semilight" panose="020B0402040204020203" pitchFamily="34" charset="0"/>
                          <a:cs typeface="Segoe UI Semilight" panose="020B0402040204020203" pitchFamily="34" charset="0"/>
                        </a:rPr>
                        <a:t> € TTC</a:t>
                      </a:r>
                      <a:endParaRPr lang="fr-FR" sz="1800" b="1"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r h="477727">
                <a:tc>
                  <a:txBody>
                    <a:bodyPr/>
                    <a:lstStyle/>
                    <a:p>
                      <a:pPr marL="449263" indent="-449263"/>
                      <a:r>
                        <a:rPr lang="fr-FR" sz="1800" b="1" dirty="0">
                          <a:latin typeface="Segoe UI Semilight" panose="020B0402040204020203" pitchFamily="34" charset="0"/>
                          <a:cs typeface="Segoe UI Semilight" panose="020B0402040204020203" pitchFamily="34" charset="0"/>
                        </a:rPr>
                        <a:t>2026</a:t>
                      </a:r>
                      <a:r>
                        <a:rPr lang="fr-FR" sz="1800" dirty="0">
                          <a:latin typeface="Segoe UI Semilight" panose="020B0402040204020203" pitchFamily="34" charset="0"/>
                          <a:cs typeface="Segoe UI Semilight" panose="020B0402040204020203" pitchFamily="34" charset="0"/>
                        </a:rPr>
                        <a:t>, Restauration</a:t>
                      </a:r>
                      <a:r>
                        <a:rPr lang="fr-FR" sz="1800" baseline="0" dirty="0">
                          <a:latin typeface="Segoe UI Semilight" panose="020B0402040204020203" pitchFamily="34" charset="0"/>
                          <a:cs typeface="Segoe UI Semilight" panose="020B0402040204020203" pitchFamily="34" charset="0"/>
                        </a:rPr>
                        <a:t> du </a:t>
                      </a:r>
                      <a:r>
                        <a:rPr lang="fr-FR" sz="1800" baseline="0" dirty="0" err="1">
                          <a:latin typeface="Segoe UI Semilight" panose="020B0402040204020203" pitchFamily="34" charset="0"/>
                          <a:cs typeface="Segoe UI Semilight" panose="020B0402040204020203" pitchFamily="34" charset="0"/>
                        </a:rPr>
                        <a:t>Gesnes</a:t>
                      </a:r>
                      <a:r>
                        <a:rPr lang="fr-FR" sz="1800" baseline="0" dirty="0">
                          <a:latin typeface="Segoe UI Semilight" panose="020B0402040204020203" pitchFamily="34" charset="0"/>
                          <a:cs typeface="Segoe UI Semilight" panose="020B0402040204020203" pitchFamily="34" charset="0"/>
                        </a:rPr>
                        <a:t> (morphologie, continuité et berges ripisylve)</a:t>
                      </a:r>
                      <a:endParaRPr lang="fr-FR" sz="18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334 236 € TTC</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1889726"/>
                  </a:ext>
                </a:extLst>
              </a:tr>
              <a:tr h="477727">
                <a:tc>
                  <a:txBody>
                    <a:bodyPr/>
                    <a:lstStyle/>
                    <a:p>
                      <a:pPr marL="449263" marR="0" lvl="0" indent="-449263" algn="l"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2027</a:t>
                      </a:r>
                      <a:r>
                        <a:rPr lang="fr-FR" sz="1800" dirty="0">
                          <a:latin typeface="Segoe UI Semilight" panose="020B0402040204020203" pitchFamily="34" charset="0"/>
                          <a:cs typeface="Segoe UI Semilight" panose="020B0402040204020203" pitchFamily="34" charset="0"/>
                        </a:rPr>
                        <a:t>, Moulin </a:t>
                      </a:r>
                      <a:r>
                        <a:rPr lang="fr-FR" sz="1800" dirty="0" err="1">
                          <a:latin typeface="Segoe UI Semilight" panose="020B0402040204020203" pitchFamily="34" charset="0"/>
                          <a:cs typeface="Segoe UI Semilight" panose="020B0402040204020203" pitchFamily="34" charset="0"/>
                        </a:rPr>
                        <a:t>Chahains</a:t>
                      </a:r>
                      <a:r>
                        <a:rPr lang="fr-FR" sz="1800" dirty="0">
                          <a:latin typeface="Segoe UI Semilight" panose="020B0402040204020203" pitchFamily="34" charset="0"/>
                          <a:cs typeface="Segoe UI Semilight" panose="020B0402040204020203" pitchFamily="34" charset="0"/>
                        </a:rPr>
                        <a:t> </a:t>
                      </a:r>
                      <a:r>
                        <a:rPr lang="fr-FR" sz="1800" baseline="0" dirty="0">
                          <a:latin typeface="Segoe UI Semilight" panose="020B0402040204020203" pitchFamily="34" charset="0"/>
                          <a:cs typeface="Segoe UI Semilight" panose="020B0402040204020203" pitchFamily="34" charset="0"/>
                        </a:rPr>
                        <a:t>(morphologie, continuité et berges ripisylve)</a:t>
                      </a:r>
                      <a:endParaRPr lang="fr-FR" sz="1800"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404 406 € TTC</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6156101"/>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2800" dirty="0">
                          <a:latin typeface="+mn-lt"/>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en-US" sz="2800" b="1" dirty="0">
                          <a:solidFill>
                            <a:srgbClr val="FB0101"/>
                          </a:solidFill>
                          <a:latin typeface="+mn-lt"/>
                        </a:rPr>
                        <a:t>942 318 € </a:t>
                      </a:r>
                      <a:endParaRPr lang="en-US" sz="2800" b="1" dirty="0">
                        <a:latin typeface="+mn-lt"/>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sp>
        <p:nvSpPr>
          <p:cNvPr id="2" name="Freeform 10">
            <a:extLst>
              <a:ext uri="{FF2B5EF4-FFF2-40B4-BE49-F238E27FC236}">
                <a16:creationId xmlns:a16="http://schemas.microsoft.com/office/drawing/2014/main" id="{B4933A19-0343-0B4C-6A4F-295B3A6063E7}"/>
              </a:ext>
            </a:extLst>
          </p:cNvPr>
          <p:cNvSpPr>
            <a:spLocks noChangeAspect="1"/>
          </p:cNvSpPr>
          <p:nvPr/>
        </p:nvSpPr>
        <p:spPr>
          <a:xfrm>
            <a:off x="322928" y="440015"/>
            <a:ext cx="4861918" cy="1089740"/>
          </a:xfrm>
          <a:custGeom>
            <a:avLst/>
            <a:gdLst/>
            <a:ahLst/>
            <a:cxnLst/>
            <a:rect l="l" t="t" r="r" b="b"/>
            <a:pathLst>
              <a:path w="5101302" h="1143395">
                <a:moveTo>
                  <a:pt x="0" y="0"/>
                </a:moveTo>
                <a:lnTo>
                  <a:pt x="5101302" y="0"/>
                </a:lnTo>
                <a:lnTo>
                  <a:pt x="5101302" y="1143396"/>
                </a:lnTo>
                <a:lnTo>
                  <a:pt x="0" y="1143396"/>
                </a:lnTo>
                <a:lnTo>
                  <a:pt x="0" y="0"/>
                </a:lnTo>
                <a:close/>
              </a:path>
            </a:pathLst>
          </a:custGeom>
          <a:blipFill>
            <a:blip r:embed="rId2"/>
            <a:stretch>
              <a:fillRect/>
            </a:stretch>
          </a:blipFill>
        </p:spPr>
      </p:sp>
      <p:pic>
        <p:nvPicPr>
          <p:cNvPr id="3" name="Image 2">
            <a:extLst>
              <a:ext uri="{FF2B5EF4-FFF2-40B4-BE49-F238E27FC236}">
                <a16:creationId xmlns:a16="http://schemas.microsoft.com/office/drawing/2014/main" id="{AB9033F1-16B2-65BE-84A2-16FF3D46B8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2958011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7E5609-BDE1-8D35-8FB8-C0A3C6B262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5" name="Image 4">
            <a:extLst>
              <a:ext uri="{FF2B5EF4-FFF2-40B4-BE49-F238E27FC236}">
                <a16:creationId xmlns:a16="http://schemas.microsoft.com/office/drawing/2014/main" id="{43ED1BEA-2B7C-EEF2-A188-9C6C985E3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8" name="Image 7">
            <a:extLst>
              <a:ext uri="{FF2B5EF4-FFF2-40B4-BE49-F238E27FC236}">
                <a16:creationId xmlns:a16="http://schemas.microsoft.com/office/drawing/2014/main" id="{1E613860-E71E-B27F-2C80-CB736DE902D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790700"/>
            <a:ext cx="9144000" cy="5067300"/>
          </a:xfrm>
          <a:prstGeom prst="rect">
            <a:avLst/>
          </a:prstGeom>
        </p:spPr>
      </p:pic>
      <p:sp>
        <p:nvSpPr>
          <p:cNvPr id="10" name="ZoneTexte 9">
            <a:extLst>
              <a:ext uri="{FF2B5EF4-FFF2-40B4-BE49-F238E27FC236}">
                <a16:creationId xmlns:a16="http://schemas.microsoft.com/office/drawing/2014/main" id="{626C2B0A-F222-3F2D-AB79-E78B81AA9677}"/>
              </a:ext>
            </a:extLst>
          </p:cNvPr>
          <p:cNvSpPr txBox="1"/>
          <p:nvPr/>
        </p:nvSpPr>
        <p:spPr>
          <a:xfrm>
            <a:off x="1211580" y="3579614"/>
            <a:ext cx="6979920" cy="1200329"/>
          </a:xfrm>
          <a:prstGeom prst="rect">
            <a:avLst/>
          </a:prstGeom>
          <a:noFill/>
        </p:spPr>
        <p:txBody>
          <a:bodyPr wrap="square">
            <a:spAutoFit/>
          </a:bodyPr>
          <a:lstStyle/>
          <a:p>
            <a:pPr algn="ctr"/>
            <a:r>
              <a:rPr lang="fr-FR" sz="3600" b="0" cap="none" spc="0" dirty="0">
                <a:ln w="0"/>
                <a:solidFill>
                  <a:schemeClr val="bg1"/>
                </a:solidFill>
                <a:effectLst>
                  <a:outerShdw blurRad="38100" dist="19050" dir="2700000" algn="tl" rotWithShape="0">
                    <a:schemeClr val="dk1">
                      <a:alpha val="40000"/>
                    </a:schemeClr>
                  </a:outerShdw>
                </a:effectLst>
              </a:rPr>
              <a:t>Restauration de la Sarthe et ses affluents</a:t>
            </a:r>
          </a:p>
        </p:txBody>
      </p:sp>
    </p:spTree>
    <p:extLst>
      <p:ext uri="{BB962C8B-B14F-4D97-AF65-F5344CB8AC3E}">
        <p14:creationId xmlns:p14="http://schemas.microsoft.com/office/powerpoint/2010/main" val="407732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7E5609-BDE1-8D35-8FB8-C0A3C6B262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5" name="Image 4">
            <a:extLst>
              <a:ext uri="{FF2B5EF4-FFF2-40B4-BE49-F238E27FC236}">
                <a16:creationId xmlns:a16="http://schemas.microsoft.com/office/drawing/2014/main" id="{43ED1BEA-2B7C-EEF2-A188-9C6C985E3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142716" y="1546705"/>
            <a:ext cx="8675687" cy="163845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Moulin des Vallées (2024)</a:t>
            </a:r>
          </a:p>
          <a:p>
            <a:pPr marL="0" indent="0">
              <a:buNone/>
            </a:pPr>
            <a:endParaRPr lang="fr-FR" altLang="fr-FR" sz="1200" dirty="0"/>
          </a:p>
          <a:p>
            <a:pPr lvl="1">
              <a:buFont typeface="Wingdings" panose="05000000000000000000" pitchFamily="2" charset="2"/>
              <a:buChar char="ü"/>
            </a:pPr>
            <a:r>
              <a:rPr lang="fr-FR" altLang="fr-FR" sz="1600" dirty="0">
                <a:solidFill>
                  <a:schemeClr val="tx1"/>
                </a:solidFill>
                <a:latin typeface="+mn-lt"/>
              </a:rPr>
              <a:t>Remise en fond de vallée de la Vézone au droit du moulin des Vallées</a:t>
            </a:r>
          </a:p>
          <a:p>
            <a:pPr lvl="1">
              <a:buFont typeface="Wingdings" panose="05000000000000000000" pitchFamily="2" charset="2"/>
              <a:buChar char="ü"/>
            </a:pPr>
            <a:r>
              <a:rPr lang="fr-FR" altLang="fr-FR" sz="1600" dirty="0">
                <a:solidFill>
                  <a:schemeClr val="tx1"/>
                </a:solidFill>
                <a:latin typeface="+mn-lt"/>
              </a:rPr>
              <a:t>Demande de financement déjà accordée, travaux en cours</a:t>
            </a:r>
            <a:endParaRPr lang="fr-FR" altLang="fr-FR" sz="1600" dirty="0"/>
          </a:p>
        </p:txBody>
      </p:sp>
      <p:graphicFrame>
        <p:nvGraphicFramePr>
          <p:cNvPr id="6" name="Tableau 5">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1910128002"/>
              </p:ext>
            </p:extLst>
          </p:nvPr>
        </p:nvGraphicFramePr>
        <p:xfrm>
          <a:off x="1341120" y="3062989"/>
          <a:ext cx="5238512" cy="731772"/>
        </p:xfrm>
        <a:graphic>
          <a:graphicData uri="http://schemas.openxmlformats.org/drawingml/2006/table">
            <a:tbl>
              <a:tblPr firstRow="1" bandRow="1">
                <a:tableStyleId>{5C22544A-7EE6-4342-B048-85BDC9FD1C3A}</a:tableStyleId>
              </a:tblPr>
              <a:tblGrid>
                <a:gridCol w="2619256">
                  <a:extLst>
                    <a:ext uri="{9D8B030D-6E8A-4147-A177-3AD203B41FA5}">
                      <a16:colId xmlns:a16="http://schemas.microsoft.com/office/drawing/2014/main" val="20000"/>
                    </a:ext>
                  </a:extLst>
                </a:gridCol>
                <a:gridCol w="2619256">
                  <a:extLst>
                    <a:ext uri="{9D8B030D-6E8A-4147-A177-3AD203B41FA5}">
                      <a16:colId xmlns:a16="http://schemas.microsoft.com/office/drawing/2014/main" val="1778383070"/>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Montants 2024</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240 000 €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sp>
        <p:nvSpPr>
          <p:cNvPr id="7" name="Espace réservé du contenu 2">
            <a:extLst>
              <a:ext uri="{FF2B5EF4-FFF2-40B4-BE49-F238E27FC236}">
                <a16:creationId xmlns:a16="http://schemas.microsoft.com/office/drawing/2014/main" id="{EDA1169D-410F-853A-F558-23E762AB632E}"/>
              </a:ext>
            </a:extLst>
          </p:cNvPr>
          <p:cNvSpPr txBox="1">
            <a:spLocks/>
          </p:cNvSpPr>
          <p:nvPr/>
        </p:nvSpPr>
        <p:spPr bwMode="auto">
          <a:xfrm>
            <a:off x="142716" y="4066578"/>
            <a:ext cx="8675687" cy="224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fr-FR" altLang="fr-FR" sz="2800" dirty="0">
                <a:latin typeface="Arial" panose="020B0604020202020204" pitchFamily="34" charset="0"/>
                <a:cs typeface="Arial" panose="020B0604020202020204" pitchFamily="34" charset="0"/>
              </a:rPr>
              <a:t>Effacement d’étangs sur le Saint-Loup (2024-25)</a:t>
            </a:r>
          </a:p>
          <a:p>
            <a:pPr marL="0" indent="0" defTabSz="914400">
              <a:buFont typeface="Wingdings" panose="05000000000000000000" pitchFamily="2" charset="2"/>
              <a:buNone/>
            </a:pPr>
            <a:endParaRPr lang="fr-FR" altLang="fr-FR" sz="1600" dirty="0"/>
          </a:p>
          <a:p>
            <a:pPr lvl="1">
              <a:buFont typeface="Wingdings" panose="05000000000000000000" pitchFamily="2" charset="2"/>
              <a:buChar char="ü"/>
            </a:pPr>
            <a:r>
              <a:rPr lang="fr-FR" altLang="fr-FR" sz="1600" dirty="0">
                <a:solidFill>
                  <a:srgbClr val="0070C0"/>
                </a:solidFill>
                <a:latin typeface="+mn-lt"/>
              </a:rPr>
              <a:t>Suppression des étangs au lieu-dit </a:t>
            </a:r>
            <a:r>
              <a:rPr lang="fr-FR" altLang="fr-FR" sz="1600" dirty="0" err="1">
                <a:solidFill>
                  <a:srgbClr val="0070C0"/>
                </a:solidFill>
                <a:latin typeface="+mn-lt"/>
              </a:rPr>
              <a:t>Mouchefou</a:t>
            </a:r>
            <a:r>
              <a:rPr lang="fr-FR" altLang="fr-FR" sz="1600" dirty="0">
                <a:solidFill>
                  <a:srgbClr val="0070C0"/>
                </a:solidFill>
                <a:latin typeface="+mn-lt"/>
              </a:rPr>
              <a:t> et remise en fond de vallée du ruisseau du Saint-Loup</a:t>
            </a:r>
          </a:p>
          <a:p>
            <a:pPr lvl="1">
              <a:buFont typeface="Wingdings" panose="05000000000000000000" pitchFamily="2" charset="2"/>
              <a:buChar char="ü"/>
            </a:pPr>
            <a:r>
              <a:rPr lang="fr-FR" altLang="fr-FR" sz="1600" dirty="0">
                <a:solidFill>
                  <a:srgbClr val="0070C0"/>
                </a:solidFill>
                <a:latin typeface="+mn-lt"/>
              </a:rPr>
              <a:t>Demande de financement déjà accordée</a:t>
            </a:r>
            <a:endParaRPr lang="fr-FR" altLang="fr-FR" sz="1600" dirty="0">
              <a:solidFill>
                <a:srgbClr val="0070C0"/>
              </a:solidFill>
            </a:endParaRPr>
          </a:p>
        </p:txBody>
      </p:sp>
      <p:graphicFrame>
        <p:nvGraphicFramePr>
          <p:cNvPr id="9" name="Tableau 8">
            <a:extLst>
              <a:ext uri="{FF2B5EF4-FFF2-40B4-BE49-F238E27FC236}">
                <a16:creationId xmlns:a16="http://schemas.microsoft.com/office/drawing/2014/main" id="{9A0D38BC-2BBF-8DE8-850F-40DB5DB84274}"/>
              </a:ext>
            </a:extLst>
          </p:cNvPr>
          <p:cNvGraphicFramePr>
            <a:graphicFrameLocks noGrp="1"/>
          </p:cNvGraphicFramePr>
          <p:nvPr>
            <p:extLst>
              <p:ext uri="{D42A27DB-BD31-4B8C-83A1-F6EECF244321}">
                <p14:modId xmlns:p14="http://schemas.microsoft.com/office/powerpoint/2010/main" val="3536439151"/>
              </p:ext>
            </p:extLst>
          </p:nvPr>
        </p:nvGraphicFramePr>
        <p:xfrm>
          <a:off x="1264920" y="5945786"/>
          <a:ext cx="6027420" cy="731772"/>
        </p:xfrm>
        <a:graphic>
          <a:graphicData uri="http://schemas.openxmlformats.org/drawingml/2006/table">
            <a:tbl>
              <a:tblPr firstRow="1" bandRow="1">
                <a:tableStyleId>{5C22544A-7EE6-4342-B048-85BDC9FD1C3A}</a:tableStyleId>
              </a:tblPr>
              <a:tblGrid>
                <a:gridCol w="3013710">
                  <a:extLst>
                    <a:ext uri="{9D8B030D-6E8A-4147-A177-3AD203B41FA5}">
                      <a16:colId xmlns:a16="http://schemas.microsoft.com/office/drawing/2014/main" val="20000"/>
                    </a:ext>
                  </a:extLst>
                </a:gridCol>
                <a:gridCol w="3013710">
                  <a:extLst>
                    <a:ext uri="{9D8B030D-6E8A-4147-A177-3AD203B41FA5}">
                      <a16:colId xmlns:a16="http://schemas.microsoft.com/office/drawing/2014/main" val="1778383070"/>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Montants 2024</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200 000 €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spTree>
    <p:extLst>
      <p:ext uri="{BB962C8B-B14F-4D97-AF65-F5344CB8AC3E}">
        <p14:creationId xmlns:p14="http://schemas.microsoft.com/office/powerpoint/2010/main" val="168617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E5EE1D78-0C6F-9756-0305-59282DDA95CE}"/>
              </a:ext>
            </a:extLst>
          </p:cNvPr>
          <p:cNvSpPr txBox="1">
            <a:spLocks/>
          </p:cNvSpPr>
          <p:nvPr/>
        </p:nvSpPr>
        <p:spPr>
          <a:xfrm>
            <a:off x="114886" y="1475010"/>
            <a:ext cx="8675687" cy="3792729"/>
          </a:xfrm>
          <a:prstGeom prst="rect">
            <a:avLst/>
          </a:prstGeom>
          <a:noFill/>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altLang="fr-FR" sz="2000" b="1" u="sng" dirty="0">
                <a:solidFill>
                  <a:srgbClr val="019BC6"/>
                </a:solidFill>
                <a:latin typeface="Arial" panose="020B0604020202020204" pitchFamily="34" charset="0"/>
                <a:cs typeface="Arial" panose="020B0604020202020204" pitchFamily="34" charset="0"/>
              </a:rPr>
              <a:t>Actions réalisées ou projetées pour 2024 (suite)</a:t>
            </a:r>
          </a:p>
          <a:p>
            <a:pPr marL="0" indent="0">
              <a:buFont typeface="Arial" panose="020B0604020202020204" pitchFamily="34" charset="0"/>
              <a:buNone/>
            </a:pPr>
            <a:endParaRPr lang="fr-FR" altLang="fr-FR" sz="800" dirty="0">
              <a:latin typeface="Arial" panose="020B0604020202020204" pitchFamily="34" charset="0"/>
              <a:cs typeface="Arial" panose="020B0604020202020204" pitchFamily="34" charset="0"/>
            </a:endParaRPr>
          </a:p>
          <a:p>
            <a:pPr marL="806450" lvl="2">
              <a:buFont typeface="Arial" panose="020B0604020202020204" pitchFamily="34" charset="0"/>
              <a:buChar char="•"/>
            </a:pPr>
            <a:r>
              <a:rPr lang="fr-FR" altLang="fr-FR" sz="2400" b="1" dirty="0">
                <a:solidFill>
                  <a:schemeClr val="tx1"/>
                </a:solidFill>
              </a:rPr>
              <a:t>Rédaction offre de stage </a:t>
            </a:r>
            <a:r>
              <a:rPr lang="fr-FR" altLang="fr-FR" sz="2400" b="1" dirty="0"/>
              <a:t>(6 mois)</a:t>
            </a:r>
          </a:p>
          <a:p>
            <a:pPr marL="1079500" lvl="3" indent="-266700">
              <a:buFont typeface="Arial" panose="020B0604020202020204" pitchFamily="34" charset="0"/>
              <a:buChar char="•"/>
            </a:pPr>
            <a:r>
              <a:rPr lang="fr-FR" altLang="fr-FR" sz="2000" dirty="0"/>
              <a:t>Valorisation des données 2016-2019 (conseil fertilisation azote + reliquat azoté du sol + gestion de l’interculture) + étude agro-pédologique</a:t>
            </a:r>
          </a:p>
          <a:p>
            <a:pPr marL="1079500" lvl="3" indent="0">
              <a:buNone/>
            </a:pPr>
            <a:r>
              <a:rPr lang="fr-FR" altLang="fr-FR" sz="2000" i="1" dirty="0">
                <a:solidFill>
                  <a:schemeClr val="tx1">
                    <a:lumMod val="75000"/>
                    <a:lumOff val="25000"/>
                  </a:schemeClr>
                </a:solidFill>
                <a:sym typeface="Wingdings" panose="05000000000000000000" pitchFamily="2" charset="2"/>
              </a:rPr>
              <a:t> Estimation de la pression azotée appliquée à la ressource en eau en lien avec le potentiel d’infiltration des parcelles (calcul de la lame drainante)</a:t>
            </a:r>
            <a:endParaRPr lang="fr-FR" altLang="fr-FR" sz="2000" i="1" dirty="0">
              <a:solidFill>
                <a:schemeClr val="tx1">
                  <a:lumMod val="75000"/>
                  <a:lumOff val="25000"/>
                </a:schemeClr>
              </a:solidFill>
            </a:endParaRPr>
          </a:p>
          <a:p>
            <a:pPr marL="1079500" lvl="3" indent="-266700">
              <a:buFont typeface="Arial" panose="020B0604020202020204" pitchFamily="34" charset="0"/>
              <a:buChar char="•"/>
            </a:pPr>
            <a:r>
              <a:rPr lang="fr-FR" altLang="fr-FR" sz="2000" dirty="0"/>
              <a:t>Visite des exploitations, actualisation des diagnostics individuels</a:t>
            </a:r>
          </a:p>
          <a:p>
            <a:pPr marL="1079500" lvl="3" indent="-266700">
              <a:buFont typeface="Arial" panose="020B0604020202020204" pitchFamily="34" charset="0"/>
              <a:buChar char="•"/>
            </a:pPr>
            <a:r>
              <a:rPr lang="fr-FR" altLang="fr-FR" sz="2000" dirty="0"/>
              <a:t>Propositions d’actions individuelles</a:t>
            </a:r>
            <a:endParaRPr lang="fr-FR" altLang="fr-FR" dirty="0"/>
          </a:p>
        </p:txBody>
      </p:sp>
      <p:pic>
        <p:nvPicPr>
          <p:cNvPr id="5" name="Image 3" descr="image001">
            <a:extLst>
              <a:ext uri="{FF2B5EF4-FFF2-40B4-BE49-F238E27FC236}">
                <a16:creationId xmlns:a16="http://schemas.microsoft.com/office/drawing/2014/main" id="{FECB7027-C7C4-BE3F-35AE-2E878B9E1F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489" y="134133"/>
            <a:ext cx="2541652" cy="106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0FDC2067-A198-653A-3C5E-94B1FEB8EE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329555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34155" y="1470264"/>
            <a:ext cx="8675687" cy="1722979"/>
          </a:xfrm>
          <a:noFill/>
        </p:spPr>
        <p:txBody>
          <a:bodyPr vert="horz" wrap="square" lIns="91440" tIns="45720" rIns="91440" bIns="45720" numCol="1" anchor="t" anchorCtr="0" compatLnSpc="1">
            <a:prstTxWarp prst="textNoShape">
              <a:avLst/>
            </a:prstTxWarp>
            <a:normAutofit/>
          </a:bodyPr>
          <a:lstStyle/>
          <a:p>
            <a:r>
              <a:rPr lang="fr-FR" altLang="fr-FR" dirty="0">
                <a:latin typeface="Arial" panose="020B0604020202020204" pitchFamily="34" charset="0"/>
                <a:cs typeface="Arial" panose="020B0604020202020204" pitchFamily="34" charset="0"/>
              </a:rPr>
              <a:t>Moulin de </a:t>
            </a:r>
            <a:r>
              <a:rPr lang="fr-FR" altLang="fr-FR" dirty="0" err="1">
                <a:latin typeface="Arial" panose="020B0604020202020204" pitchFamily="34" charset="0"/>
                <a:cs typeface="Arial" panose="020B0604020202020204" pitchFamily="34" charset="0"/>
              </a:rPr>
              <a:t>Foligny</a:t>
            </a:r>
            <a:r>
              <a:rPr lang="fr-FR" altLang="fr-FR" dirty="0">
                <a:latin typeface="Arial" panose="020B0604020202020204" pitchFamily="34" charset="0"/>
                <a:cs typeface="Arial" panose="020B0604020202020204" pitchFamily="34" charset="0"/>
              </a:rPr>
              <a:t> (2025)</a:t>
            </a:r>
          </a:p>
          <a:p>
            <a:pPr marL="0" indent="0">
              <a:buNone/>
            </a:pPr>
            <a:endParaRPr lang="fr-FR" altLang="fr-FR" sz="1100" dirty="0"/>
          </a:p>
          <a:p>
            <a:pPr lvl="1">
              <a:buFont typeface="Wingdings" panose="05000000000000000000" pitchFamily="2" charset="2"/>
              <a:buChar char="ü"/>
            </a:pPr>
            <a:r>
              <a:rPr lang="fr-FR" altLang="fr-FR" sz="1800" dirty="0">
                <a:solidFill>
                  <a:schemeClr val="tx1"/>
                </a:solidFill>
                <a:latin typeface="+mn-lt"/>
              </a:rPr>
              <a:t>Remise en fond de vallée de la Sarthe sur le site du moulin de </a:t>
            </a:r>
            <a:r>
              <a:rPr lang="fr-FR" altLang="fr-FR" sz="1800" dirty="0" err="1">
                <a:solidFill>
                  <a:schemeClr val="tx1"/>
                </a:solidFill>
                <a:latin typeface="+mn-lt"/>
              </a:rPr>
              <a:t>Foligny</a:t>
            </a:r>
            <a:endParaRPr lang="fr-FR" altLang="fr-FR" sz="1800" dirty="0">
              <a:solidFill>
                <a:schemeClr val="tx1"/>
              </a:solidFill>
              <a:latin typeface="+mn-lt"/>
            </a:endParaRPr>
          </a:p>
          <a:p>
            <a:pPr lvl="1">
              <a:buFont typeface="Wingdings" panose="05000000000000000000" pitchFamily="2" charset="2"/>
              <a:buChar char="ü"/>
            </a:pPr>
            <a:r>
              <a:rPr lang="fr-FR" altLang="fr-FR" sz="1800" dirty="0">
                <a:solidFill>
                  <a:schemeClr val="tx1"/>
                </a:solidFill>
                <a:latin typeface="+mn-lt"/>
              </a:rPr>
              <a:t>Demande de financement déjà accordée</a:t>
            </a:r>
            <a:endParaRPr lang="fr-FR" altLang="fr-FR" sz="1800" dirty="0"/>
          </a:p>
        </p:txBody>
      </p:sp>
      <p:graphicFrame>
        <p:nvGraphicFramePr>
          <p:cNvPr id="3" name="Tableau 2">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2654089141"/>
              </p:ext>
            </p:extLst>
          </p:nvPr>
        </p:nvGraphicFramePr>
        <p:xfrm>
          <a:off x="1238250" y="2896550"/>
          <a:ext cx="6217920" cy="731772"/>
        </p:xfrm>
        <a:graphic>
          <a:graphicData uri="http://schemas.openxmlformats.org/drawingml/2006/table">
            <a:tbl>
              <a:tblPr firstRow="1" bandRow="1">
                <a:tableStyleId>{5C22544A-7EE6-4342-B048-85BDC9FD1C3A}</a:tableStyleId>
              </a:tblPr>
              <a:tblGrid>
                <a:gridCol w="3062350">
                  <a:extLst>
                    <a:ext uri="{9D8B030D-6E8A-4147-A177-3AD203B41FA5}">
                      <a16:colId xmlns:a16="http://schemas.microsoft.com/office/drawing/2014/main" val="20000"/>
                    </a:ext>
                  </a:extLst>
                </a:gridCol>
                <a:gridCol w="3155570">
                  <a:extLst>
                    <a:ext uri="{9D8B030D-6E8A-4147-A177-3AD203B41FA5}">
                      <a16:colId xmlns:a16="http://schemas.microsoft.com/office/drawing/2014/main" val="20001"/>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547 400 €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sp>
        <p:nvSpPr>
          <p:cNvPr id="2" name="Espace réservé du contenu 2">
            <a:extLst>
              <a:ext uri="{FF2B5EF4-FFF2-40B4-BE49-F238E27FC236}">
                <a16:creationId xmlns:a16="http://schemas.microsoft.com/office/drawing/2014/main" id="{73C3BE7B-DB19-362B-15D9-3D4E0BF0961A}"/>
              </a:ext>
            </a:extLst>
          </p:cNvPr>
          <p:cNvSpPr txBox="1">
            <a:spLocks/>
          </p:cNvSpPr>
          <p:nvPr/>
        </p:nvSpPr>
        <p:spPr bwMode="auto">
          <a:xfrm>
            <a:off x="234155" y="3758112"/>
            <a:ext cx="8675687" cy="22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ct val="20000"/>
              </a:spcBef>
              <a:spcAft>
                <a:spcPct val="0"/>
              </a:spcAft>
              <a:buFont typeface="Wingdings" panose="05000000000000000000" pitchFamily="2" charset="2"/>
              <a:buChar char="§"/>
              <a:defRPr sz="2000" kern="1200">
                <a:solidFill>
                  <a:schemeClr val="accent1"/>
                </a:solidFill>
                <a:latin typeface="Segoe UI Semibold" panose="020B0702040204020203" pitchFamily="34" charset="0"/>
                <a:ea typeface="+mn-ea"/>
                <a:cs typeface="Segoe UI Semibold" panose="020B0702040204020203" pitchFamily="34" charset="0"/>
              </a:defRPr>
            </a:lvl1pPr>
            <a:lvl2pPr marL="741363" indent="-284163" algn="l" rtl="0" eaLnBrk="0" fontAlgn="base" hangingPunct="0">
              <a:spcBef>
                <a:spcPct val="20000"/>
              </a:spcBef>
              <a:spcAft>
                <a:spcPct val="0"/>
              </a:spcAft>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1141413" indent="-227013" algn="l" rtl="0" eaLnBrk="0" fontAlgn="base" hangingPunct="0">
              <a:spcBef>
                <a:spcPct val="20000"/>
              </a:spcBef>
              <a:spcAft>
                <a:spcPct val="0"/>
              </a:spcAft>
              <a:buChar char="&gt;"/>
              <a:defRPr sz="1600" kern="1200">
                <a:solidFill>
                  <a:schemeClr val="bg1">
                    <a:lumMod val="50000"/>
                  </a:schemeClr>
                </a:solidFill>
                <a:latin typeface="Segoe UI Semilight" panose="020B0402040204020203" pitchFamily="34" charset="0"/>
                <a:ea typeface="+mn-ea"/>
                <a:cs typeface="Segoe UI Semilight" panose="020B0402040204020203" pitchFamily="34" charset="0"/>
              </a:defRPr>
            </a:lvl3pPr>
            <a:lvl4pPr marL="1598613" indent="-227013" algn="l" rtl="0" eaLnBrk="0" fontAlgn="base" hangingPunct="0">
              <a:spcBef>
                <a:spcPct val="20000"/>
              </a:spcBef>
              <a:spcAft>
                <a:spcPct val="0"/>
              </a:spcAft>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2055813" indent="-227013" algn="l" rtl="0" eaLnBrk="0" fontAlgn="base" hangingPunct="0">
              <a:spcBef>
                <a:spcPct val="20000"/>
              </a:spcBef>
              <a:spcAft>
                <a:spcPct val="0"/>
              </a:spcAft>
              <a:buChar char="-"/>
              <a:defRPr sz="1200" kern="1200">
                <a:solidFill>
                  <a:schemeClr val="tx1"/>
                </a:solidFill>
                <a:latin typeface="Segoe UI Semilight" panose="020B0402040204020203" pitchFamily="34" charset="0"/>
                <a:ea typeface="+mn-ea"/>
                <a:cs typeface="Segoe UI Semilight" panose="020B0402040204020203" pitchFamily="34" charset="0"/>
              </a:defRPr>
            </a:lvl5pPr>
            <a:lvl6pPr marL="2514585"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3"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80"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7" indent="-228598" algn="l" defTabSz="91439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fr-FR" altLang="fr-FR" sz="2800" dirty="0">
                <a:latin typeface="Arial" panose="020B0604020202020204" pitchFamily="34" charset="0"/>
                <a:cs typeface="Arial" panose="020B0604020202020204" pitchFamily="34" charset="0"/>
              </a:rPr>
              <a:t>Merlons de curage entre le Mêle-sur-Sarthe et le Ménil-Broût</a:t>
            </a:r>
          </a:p>
          <a:p>
            <a:pPr marL="0" indent="0" defTabSz="914400">
              <a:buFont typeface="Wingdings" panose="05000000000000000000" pitchFamily="2" charset="2"/>
              <a:buNone/>
            </a:pPr>
            <a:endParaRPr lang="fr-FR" altLang="fr-FR" sz="1000" dirty="0"/>
          </a:p>
          <a:p>
            <a:pPr lvl="1">
              <a:buFont typeface="Wingdings" panose="05000000000000000000" pitchFamily="2" charset="2"/>
              <a:buChar char="ü"/>
            </a:pPr>
            <a:r>
              <a:rPr lang="fr-FR" altLang="fr-FR" sz="1600" dirty="0">
                <a:solidFill>
                  <a:schemeClr val="tx1"/>
                </a:solidFill>
                <a:latin typeface="+mn-lt"/>
              </a:rPr>
              <a:t>Arasement des merlons de curage présents le long de la Sarthe, remise en banquette pour travailler le gabarit d’étiage et mise en défens</a:t>
            </a:r>
          </a:p>
          <a:p>
            <a:pPr lvl="1">
              <a:buFont typeface="Wingdings" panose="05000000000000000000" pitchFamily="2" charset="2"/>
              <a:buChar char="ü"/>
            </a:pPr>
            <a:r>
              <a:rPr lang="fr-FR" altLang="fr-FR" sz="1600" dirty="0">
                <a:solidFill>
                  <a:schemeClr val="tx1"/>
                </a:solidFill>
                <a:latin typeface="+mn-lt"/>
              </a:rPr>
              <a:t>Demandes de financement</a:t>
            </a:r>
            <a:endParaRPr lang="fr-FR" altLang="fr-FR" sz="1600" dirty="0"/>
          </a:p>
        </p:txBody>
      </p:sp>
      <p:graphicFrame>
        <p:nvGraphicFramePr>
          <p:cNvPr id="4" name="Tableau 3">
            <a:extLst>
              <a:ext uri="{FF2B5EF4-FFF2-40B4-BE49-F238E27FC236}">
                <a16:creationId xmlns:a16="http://schemas.microsoft.com/office/drawing/2014/main" id="{769A5F9D-B5FD-96F7-9FC4-5D136AB880B6}"/>
              </a:ext>
            </a:extLst>
          </p:cNvPr>
          <p:cNvGraphicFramePr>
            <a:graphicFrameLocks noGrp="1"/>
          </p:cNvGraphicFramePr>
          <p:nvPr>
            <p:extLst>
              <p:ext uri="{D42A27DB-BD31-4B8C-83A1-F6EECF244321}">
                <p14:modId xmlns:p14="http://schemas.microsoft.com/office/powerpoint/2010/main" val="697345363"/>
              </p:ext>
            </p:extLst>
          </p:nvPr>
        </p:nvGraphicFramePr>
        <p:xfrm>
          <a:off x="480060" y="5749267"/>
          <a:ext cx="7734300" cy="731772"/>
        </p:xfrm>
        <a:graphic>
          <a:graphicData uri="http://schemas.openxmlformats.org/drawingml/2006/table">
            <a:tbl>
              <a:tblPr firstRow="1" bandRow="1">
                <a:tableStyleId>{5C22544A-7EE6-4342-B048-85BDC9FD1C3A}</a:tableStyleId>
              </a:tblPr>
              <a:tblGrid>
                <a:gridCol w="2578100">
                  <a:extLst>
                    <a:ext uri="{9D8B030D-6E8A-4147-A177-3AD203B41FA5}">
                      <a16:colId xmlns:a16="http://schemas.microsoft.com/office/drawing/2014/main" val="20000"/>
                    </a:ext>
                  </a:extLst>
                </a:gridCol>
                <a:gridCol w="2656578">
                  <a:extLst>
                    <a:ext uri="{9D8B030D-6E8A-4147-A177-3AD203B41FA5}">
                      <a16:colId xmlns:a16="http://schemas.microsoft.com/office/drawing/2014/main" val="20001"/>
                    </a:ext>
                  </a:extLst>
                </a:gridCol>
                <a:gridCol w="2499622">
                  <a:extLst>
                    <a:ext uri="{9D8B030D-6E8A-4147-A177-3AD203B41FA5}">
                      <a16:colId xmlns:a16="http://schemas.microsoft.com/office/drawing/2014/main" val="2470227608"/>
                    </a:ext>
                  </a:extLst>
                </a:gridCol>
              </a:tblGrid>
              <a:tr h="143649">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649">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100 000 €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100 000 €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5" name="Image 4">
            <a:extLst>
              <a:ext uri="{FF2B5EF4-FFF2-40B4-BE49-F238E27FC236}">
                <a16:creationId xmlns:a16="http://schemas.microsoft.com/office/drawing/2014/main" id="{3B06E89A-2D62-398A-EAB5-988DB2BA6D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8" name="Image 7">
            <a:extLst>
              <a:ext uri="{FF2B5EF4-FFF2-40B4-BE49-F238E27FC236}">
                <a16:creationId xmlns:a16="http://schemas.microsoft.com/office/drawing/2014/main" id="{11EA6A62-09B8-5F8E-1E9B-5B835380F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71198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93132" y="1522189"/>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Etude de restauration de la continuité écologique de la Sarthe au droit du moulin de </a:t>
            </a:r>
            <a:r>
              <a:rPr lang="fr-FR" altLang="fr-FR" dirty="0" err="1">
                <a:latin typeface="Arial" panose="020B0604020202020204" pitchFamily="34" charset="0"/>
                <a:cs typeface="Arial" panose="020B0604020202020204" pitchFamily="34" charset="0"/>
              </a:rPr>
              <a:t>Fourchambaud</a:t>
            </a:r>
            <a:r>
              <a:rPr lang="fr-FR" altLang="fr-FR" dirty="0">
                <a:latin typeface="Arial" panose="020B0604020202020204" pitchFamily="34" charset="0"/>
                <a:cs typeface="Arial" panose="020B0604020202020204" pitchFamily="34" charset="0"/>
              </a:rPr>
              <a:t> par remise en fond de vallée</a:t>
            </a:r>
          </a:p>
          <a:p>
            <a:pPr marL="0" indent="0">
              <a:buNone/>
            </a:pPr>
            <a:endParaRPr lang="fr-FR" altLang="fr-FR" dirty="0"/>
          </a:p>
          <a:p>
            <a:pPr lvl="1">
              <a:buFont typeface="Wingdings" panose="05000000000000000000" pitchFamily="2" charset="2"/>
              <a:buChar char="ü"/>
            </a:pPr>
            <a:r>
              <a:rPr lang="fr-FR" altLang="fr-FR" sz="1800" dirty="0">
                <a:solidFill>
                  <a:schemeClr val="tx1"/>
                </a:solidFill>
                <a:latin typeface="+mn-lt"/>
              </a:rPr>
              <a:t>Etude de faisabilité et montage dossier de déclaration loi sur l'eau pour restauration de la continuité écologique au droit du Moulin de </a:t>
            </a:r>
            <a:r>
              <a:rPr lang="fr-FR" altLang="fr-FR" sz="1800" dirty="0" err="1">
                <a:solidFill>
                  <a:schemeClr val="tx1"/>
                </a:solidFill>
                <a:latin typeface="+mn-lt"/>
              </a:rPr>
              <a:t>Fourchambaud</a:t>
            </a:r>
            <a:r>
              <a:rPr lang="fr-FR" altLang="fr-FR" sz="1800" dirty="0">
                <a:solidFill>
                  <a:schemeClr val="tx1"/>
                </a:solidFill>
                <a:latin typeface="+mn-lt"/>
              </a:rPr>
              <a:t> par remise en fond de vallée du ruisseau Marguerite</a:t>
            </a:r>
          </a:p>
          <a:p>
            <a:pPr lvl="1">
              <a:buFont typeface="Wingdings" panose="05000000000000000000" pitchFamily="2" charset="2"/>
              <a:buChar char="ü"/>
            </a:pPr>
            <a:r>
              <a:rPr lang="fr-FR" altLang="fr-FR" sz="1800" dirty="0">
                <a:solidFill>
                  <a:schemeClr val="tx1"/>
                </a:solidFill>
                <a:latin typeface="+mn-lt"/>
              </a:rPr>
              <a:t>Suivi d’une demande de financement des travaux (montant déterminé suite à l’étude)</a:t>
            </a:r>
          </a:p>
        </p:txBody>
      </p:sp>
      <p:graphicFrame>
        <p:nvGraphicFramePr>
          <p:cNvPr id="3" name="Tableau 2">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1492878483"/>
              </p:ext>
            </p:extLst>
          </p:nvPr>
        </p:nvGraphicFramePr>
        <p:xfrm>
          <a:off x="840025" y="4983070"/>
          <a:ext cx="7581900" cy="1463544"/>
        </p:xfrm>
        <a:graphic>
          <a:graphicData uri="http://schemas.openxmlformats.org/drawingml/2006/table">
            <a:tbl>
              <a:tblPr firstRow="1" bandRow="1">
                <a:tableStyleId>{5C22544A-7EE6-4342-B048-85BDC9FD1C3A}</a:tableStyleId>
              </a:tblPr>
              <a:tblGrid>
                <a:gridCol w="2527300">
                  <a:extLst>
                    <a:ext uri="{9D8B030D-6E8A-4147-A177-3AD203B41FA5}">
                      <a16:colId xmlns:a16="http://schemas.microsoft.com/office/drawing/2014/main" val="20000"/>
                    </a:ext>
                  </a:extLst>
                </a:gridCol>
                <a:gridCol w="2604231">
                  <a:extLst>
                    <a:ext uri="{9D8B030D-6E8A-4147-A177-3AD203B41FA5}">
                      <a16:colId xmlns:a16="http://schemas.microsoft.com/office/drawing/2014/main" val="20001"/>
                    </a:ext>
                  </a:extLst>
                </a:gridCol>
                <a:gridCol w="2450369">
                  <a:extLst>
                    <a:ext uri="{9D8B030D-6E8A-4147-A177-3AD203B41FA5}">
                      <a16:colId xmlns:a16="http://schemas.microsoft.com/office/drawing/2014/main" val="2470227608"/>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ctr"/>
                      <a:r>
                        <a:rPr lang="fr-FR" sz="1800" b="1" dirty="0">
                          <a:latin typeface="Segoe UI Semilight" panose="020B0402040204020203" pitchFamily="34" charset="0"/>
                          <a:cs typeface="Segoe UI Semilight" panose="020B0402040204020203" pitchFamily="34" charset="0"/>
                        </a:rPr>
                        <a:t>Etude</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12 000 €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fr-FR" sz="1800" b="1"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Travaux</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fr-FR" sz="1800" b="1"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À déterminer</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12 000 €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À déterminer</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4519674"/>
                  </a:ext>
                </a:extLst>
              </a:tr>
            </a:tbl>
          </a:graphicData>
        </a:graphic>
      </p:graphicFrame>
      <p:pic>
        <p:nvPicPr>
          <p:cNvPr id="7" name="Image 6">
            <a:extLst>
              <a:ext uri="{FF2B5EF4-FFF2-40B4-BE49-F238E27FC236}">
                <a16:creationId xmlns:a16="http://schemas.microsoft.com/office/drawing/2014/main" id="{B76176F7-447F-FAC3-02C4-9521C2E3E3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8" name="Image 7">
            <a:extLst>
              <a:ext uri="{FF2B5EF4-FFF2-40B4-BE49-F238E27FC236}">
                <a16:creationId xmlns:a16="http://schemas.microsoft.com/office/drawing/2014/main" id="{ED84C049-752B-FD17-503C-FB311FC47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2692056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93132" y="1789590"/>
            <a:ext cx="8675687" cy="3102851"/>
          </a:xfrm>
          <a:noFill/>
        </p:spPr>
        <p:txBody>
          <a:bodyPr vert="horz" wrap="square" lIns="91440" tIns="45720" rIns="91440" bIns="45720" numCol="1" anchor="t" anchorCtr="0" compatLnSpc="1">
            <a:prstTxWarp prst="textNoShape">
              <a:avLst/>
            </a:prstTxWarp>
            <a:normAutofit lnSpcReduction="10000"/>
          </a:bodyPr>
          <a:lstStyle/>
          <a:p>
            <a:r>
              <a:rPr lang="fr-FR" altLang="fr-FR" dirty="0">
                <a:latin typeface="Arial" panose="020B0604020202020204" pitchFamily="34" charset="0"/>
                <a:cs typeface="Arial" panose="020B0604020202020204" pitchFamily="34" charset="0"/>
              </a:rPr>
              <a:t>Etudes de la restauration de la continuité écologique aux sources du ruisseau de </a:t>
            </a:r>
            <a:r>
              <a:rPr lang="fr-FR" altLang="fr-FR" dirty="0" err="1">
                <a:latin typeface="Arial" panose="020B0604020202020204" pitchFamily="34" charset="0"/>
                <a:cs typeface="Arial" panose="020B0604020202020204" pitchFamily="34" charset="0"/>
              </a:rPr>
              <a:t>Fay</a:t>
            </a:r>
            <a:r>
              <a:rPr lang="fr-FR" altLang="fr-FR" dirty="0">
                <a:latin typeface="Arial" panose="020B0604020202020204" pitchFamily="34" charset="0"/>
                <a:cs typeface="Arial" panose="020B0604020202020204" pitchFamily="34" charset="0"/>
              </a:rPr>
              <a:t> et au droit de la ferme du </a:t>
            </a:r>
            <a:r>
              <a:rPr lang="fr-FR" altLang="fr-FR" dirty="0" err="1">
                <a:latin typeface="Arial" panose="020B0604020202020204" pitchFamily="34" charset="0"/>
                <a:cs typeface="Arial" panose="020B0604020202020204" pitchFamily="34" charset="0"/>
              </a:rPr>
              <a:t>Moncel</a:t>
            </a:r>
            <a:r>
              <a:rPr lang="fr-FR" altLang="fr-FR" dirty="0">
                <a:latin typeface="Arial" panose="020B0604020202020204" pitchFamily="34" charset="0"/>
                <a:cs typeface="Arial" panose="020B0604020202020204" pitchFamily="34" charset="0"/>
              </a:rPr>
              <a:t> (2026)</a:t>
            </a:r>
          </a:p>
          <a:p>
            <a:pPr marL="0" indent="0">
              <a:buNone/>
            </a:pPr>
            <a:endParaRPr lang="fr-FR" altLang="fr-FR" dirty="0"/>
          </a:p>
          <a:p>
            <a:pPr lvl="1">
              <a:buFont typeface="Wingdings" panose="05000000000000000000" pitchFamily="2" charset="2"/>
              <a:buChar char="ü"/>
            </a:pPr>
            <a:r>
              <a:rPr lang="fr-FR" altLang="fr-FR" sz="1800" dirty="0">
                <a:solidFill>
                  <a:schemeClr val="tx1"/>
                </a:solidFill>
                <a:latin typeface="+mn-lt"/>
              </a:rPr>
              <a:t>Etude de faisabilité et montage dossier de déclaration loi sur l'eau pour restauration de la continuité écologique des sources du ruisseau de </a:t>
            </a:r>
            <a:r>
              <a:rPr lang="fr-FR" altLang="fr-FR" sz="1800" dirty="0" err="1">
                <a:solidFill>
                  <a:schemeClr val="tx1"/>
                </a:solidFill>
                <a:latin typeface="+mn-lt"/>
              </a:rPr>
              <a:t>Fay</a:t>
            </a:r>
            <a:r>
              <a:rPr lang="fr-FR" altLang="fr-FR" sz="1800" dirty="0">
                <a:solidFill>
                  <a:schemeClr val="tx1"/>
                </a:solidFill>
                <a:latin typeface="+mn-lt"/>
              </a:rPr>
              <a:t> et au droit de la ferme du Montcel</a:t>
            </a:r>
          </a:p>
          <a:p>
            <a:pPr lvl="1">
              <a:buFont typeface="Wingdings" panose="05000000000000000000" pitchFamily="2" charset="2"/>
              <a:buChar char="ü"/>
            </a:pPr>
            <a:r>
              <a:rPr lang="fr-FR" altLang="fr-FR" sz="1800" dirty="0">
                <a:solidFill>
                  <a:schemeClr val="tx1"/>
                </a:solidFill>
                <a:latin typeface="+mn-lt"/>
              </a:rPr>
              <a:t>Suivi d’une demande de financement des travaux (montant déterminé suite à l’étude)</a:t>
            </a:r>
            <a:endParaRPr lang="fr-FR" altLang="fr-FR" sz="1800" dirty="0"/>
          </a:p>
        </p:txBody>
      </p:sp>
      <p:graphicFrame>
        <p:nvGraphicFramePr>
          <p:cNvPr id="3" name="Tableau 2">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2349410334"/>
              </p:ext>
            </p:extLst>
          </p:nvPr>
        </p:nvGraphicFramePr>
        <p:xfrm>
          <a:off x="1485900" y="5333291"/>
          <a:ext cx="5715000" cy="1097658"/>
        </p:xfrm>
        <a:graphic>
          <a:graphicData uri="http://schemas.openxmlformats.org/drawingml/2006/table">
            <a:tbl>
              <a:tblPr firstRow="1" bandRow="1">
                <a:tableStyleId>{5C22544A-7EE6-4342-B048-85BDC9FD1C3A}</a:tableStyleId>
              </a:tblPr>
              <a:tblGrid>
                <a:gridCol w="2901664">
                  <a:extLst>
                    <a:ext uri="{9D8B030D-6E8A-4147-A177-3AD203B41FA5}">
                      <a16:colId xmlns:a16="http://schemas.microsoft.com/office/drawing/2014/main" val="20000"/>
                    </a:ext>
                  </a:extLst>
                </a:gridCol>
                <a:gridCol w="2813336">
                  <a:extLst>
                    <a:ext uri="{9D8B030D-6E8A-4147-A177-3AD203B41FA5}">
                      <a16:colId xmlns:a16="http://schemas.microsoft.com/office/drawing/2014/main" val="2470227608"/>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Etude</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18 000 €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043171"/>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18 000 €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5592230"/>
                  </a:ext>
                </a:extLst>
              </a:tr>
            </a:tbl>
          </a:graphicData>
        </a:graphic>
      </p:graphicFrame>
      <p:pic>
        <p:nvPicPr>
          <p:cNvPr id="7" name="Image 6">
            <a:extLst>
              <a:ext uri="{FF2B5EF4-FFF2-40B4-BE49-F238E27FC236}">
                <a16:creationId xmlns:a16="http://schemas.microsoft.com/office/drawing/2014/main" id="{1BF3DC5C-497B-803E-B9F2-B4ADCB421C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8" name="Image 7">
            <a:extLst>
              <a:ext uri="{FF2B5EF4-FFF2-40B4-BE49-F238E27FC236}">
                <a16:creationId xmlns:a16="http://schemas.microsoft.com/office/drawing/2014/main" id="{325F73C5-80EF-949C-F59B-56CCFC476C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2993682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34157" y="1538129"/>
            <a:ext cx="6098064"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Moulin de </a:t>
            </a:r>
            <a:r>
              <a:rPr lang="fr-FR" altLang="fr-FR" dirty="0" err="1">
                <a:latin typeface="Arial" panose="020B0604020202020204" pitchFamily="34" charset="0"/>
                <a:cs typeface="Arial" panose="020B0604020202020204" pitchFamily="34" charset="0"/>
              </a:rPr>
              <a:t>Blavette</a:t>
            </a:r>
            <a:endParaRPr lang="fr-FR" altLang="fr-FR" dirty="0">
              <a:latin typeface="Arial" panose="020B0604020202020204" pitchFamily="34" charset="0"/>
              <a:cs typeface="Arial" panose="020B0604020202020204" pitchFamily="34" charset="0"/>
            </a:endParaRPr>
          </a:p>
          <a:p>
            <a:pPr marL="0" indent="0">
              <a:buNone/>
            </a:pPr>
            <a:endParaRPr lang="fr-FR" altLang="fr-FR" sz="1200" dirty="0"/>
          </a:p>
          <a:p>
            <a:pPr lvl="1">
              <a:buFont typeface="Wingdings" panose="05000000000000000000" pitchFamily="2" charset="2"/>
              <a:buChar char="ü"/>
            </a:pPr>
            <a:r>
              <a:rPr lang="fr-FR" altLang="fr-FR" sz="1800" dirty="0">
                <a:solidFill>
                  <a:schemeClr val="tx1"/>
                </a:solidFill>
                <a:latin typeface="+mn-lt"/>
              </a:rPr>
              <a:t>Restauration de la continuité écologique de la Sarthe par suppression du système hydraulique du moulin et restauration du tronçon hydraulique amont et aval</a:t>
            </a:r>
          </a:p>
          <a:p>
            <a:pPr marL="457200" lvl="1" indent="0">
              <a:buNone/>
            </a:pPr>
            <a:endParaRPr lang="fr-FR" altLang="fr-FR" sz="1800" dirty="0">
              <a:solidFill>
                <a:schemeClr val="tx1"/>
              </a:solidFill>
              <a:latin typeface="+mn-lt"/>
            </a:endParaRPr>
          </a:p>
          <a:p>
            <a:pPr lvl="1">
              <a:buFont typeface="Wingdings" panose="05000000000000000000" pitchFamily="2" charset="2"/>
              <a:buChar char="ü"/>
            </a:pPr>
            <a:r>
              <a:rPr lang="fr-FR" altLang="fr-FR" sz="1800" b="1" dirty="0">
                <a:solidFill>
                  <a:schemeClr val="tx1"/>
                </a:solidFill>
                <a:latin typeface="+mn-lt"/>
              </a:rPr>
              <a:t>Demandes de financement</a:t>
            </a:r>
            <a:r>
              <a:rPr lang="fr-FR" altLang="fr-FR" sz="1800" b="1" i="1" dirty="0">
                <a:solidFill>
                  <a:schemeClr val="tx1"/>
                </a:solidFill>
                <a:latin typeface="+mn-lt"/>
              </a:rPr>
              <a:t> </a:t>
            </a:r>
            <a:r>
              <a:rPr lang="fr-FR" altLang="fr-FR" sz="1800" i="1" dirty="0">
                <a:solidFill>
                  <a:schemeClr val="tx1"/>
                </a:solidFill>
                <a:latin typeface="+mn-lt"/>
              </a:rPr>
              <a:t>: Moulin en vente, en attente de futures discussions avec le nouveau propriétaire pour une future mise en continuité</a:t>
            </a:r>
          </a:p>
          <a:p>
            <a:pPr lvl="1"/>
            <a:endParaRPr lang="fr-FR" altLang="fr-FR" dirty="0"/>
          </a:p>
        </p:txBody>
      </p:sp>
      <p:graphicFrame>
        <p:nvGraphicFramePr>
          <p:cNvPr id="3" name="Tableau 2">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2707522238"/>
              </p:ext>
            </p:extLst>
          </p:nvPr>
        </p:nvGraphicFramePr>
        <p:xfrm>
          <a:off x="234157" y="4473799"/>
          <a:ext cx="6355080" cy="1463544"/>
        </p:xfrm>
        <a:graphic>
          <a:graphicData uri="http://schemas.openxmlformats.org/drawingml/2006/table">
            <a:tbl>
              <a:tblPr firstRow="1" bandRow="1">
                <a:tableStyleId>{5C22544A-7EE6-4342-B048-85BDC9FD1C3A}</a:tableStyleId>
              </a:tblPr>
              <a:tblGrid>
                <a:gridCol w="2250273">
                  <a:extLst>
                    <a:ext uri="{9D8B030D-6E8A-4147-A177-3AD203B41FA5}">
                      <a16:colId xmlns:a16="http://schemas.microsoft.com/office/drawing/2014/main" val="20000"/>
                    </a:ext>
                  </a:extLst>
                </a:gridCol>
                <a:gridCol w="2079562">
                  <a:extLst>
                    <a:ext uri="{9D8B030D-6E8A-4147-A177-3AD203B41FA5}">
                      <a16:colId xmlns:a16="http://schemas.microsoft.com/office/drawing/2014/main" val="20001"/>
                    </a:ext>
                  </a:extLst>
                </a:gridCol>
                <a:gridCol w="2025245">
                  <a:extLst>
                    <a:ext uri="{9D8B030D-6E8A-4147-A177-3AD203B41FA5}">
                      <a16:colId xmlns:a16="http://schemas.microsoft.com/office/drawing/2014/main" val="2470227608"/>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ctr"/>
                      <a:r>
                        <a:rPr lang="fr-FR" sz="1800" b="1" dirty="0">
                          <a:latin typeface="Segoe UI Semilight" panose="020B0402040204020203" pitchFamily="34" charset="0"/>
                          <a:cs typeface="Segoe UI Semilight" panose="020B0402040204020203" pitchFamily="34" charset="0"/>
                        </a:rPr>
                        <a:t>Etude RCE</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18 000 €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fr-FR" sz="1800" b="1"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pPr algn="ctr"/>
                      <a:r>
                        <a:rPr lang="fr-FR" sz="1800" b="1" dirty="0">
                          <a:latin typeface="Segoe UI Semilight" panose="020B0402040204020203" pitchFamily="34" charset="0"/>
                          <a:cs typeface="Segoe UI Semilight" panose="020B0402040204020203" pitchFamily="34" charset="0"/>
                        </a:rPr>
                        <a:t>Travaux</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fr-FR" sz="1800" b="1" dirty="0">
                        <a:latin typeface="Segoe UI Semilight" panose="020B0402040204020203" pitchFamily="34" charset="0"/>
                        <a:cs typeface="Segoe UI Semilight" panose="020B0402040204020203" pitchFamily="34" charset="0"/>
                      </a:endParaRP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À déterminer</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18 000 €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À déterminer</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7" name="Image 6">
            <a:extLst>
              <a:ext uri="{FF2B5EF4-FFF2-40B4-BE49-F238E27FC236}">
                <a16:creationId xmlns:a16="http://schemas.microsoft.com/office/drawing/2014/main" id="{7B26425B-5280-3905-EAFC-8CCE41E5E2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8" name="Image 7">
            <a:extLst>
              <a:ext uri="{FF2B5EF4-FFF2-40B4-BE49-F238E27FC236}">
                <a16:creationId xmlns:a16="http://schemas.microsoft.com/office/drawing/2014/main" id="{F52695D7-DD29-28F7-9233-66B5C03AA3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10" name="Image 9">
            <a:extLst>
              <a:ext uri="{FF2B5EF4-FFF2-40B4-BE49-F238E27FC236}">
                <a16:creationId xmlns:a16="http://schemas.microsoft.com/office/drawing/2014/main" id="{191D4A03-9812-E00A-94D1-EAA33073DF0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815208" y="903701"/>
            <a:ext cx="2328792" cy="5954299"/>
          </a:xfrm>
          <a:prstGeom prst="rect">
            <a:avLst/>
          </a:prstGeom>
        </p:spPr>
      </p:pic>
    </p:spTree>
    <p:extLst>
      <p:ext uri="{BB962C8B-B14F-4D97-AF65-F5344CB8AC3E}">
        <p14:creationId xmlns:p14="http://schemas.microsoft.com/office/powerpoint/2010/main" val="2893401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93133" y="1708789"/>
            <a:ext cx="654200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Suivi faune, flore, habitats dans la vallée de la Haute Sarthe suite à l’arasement des merlons de curage</a:t>
            </a:r>
          </a:p>
          <a:p>
            <a:pPr marL="0" indent="0">
              <a:buNone/>
            </a:pPr>
            <a:endParaRPr lang="fr-FR" altLang="fr-FR" sz="1800" dirty="0"/>
          </a:p>
          <a:p>
            <a:pPr lvl="1">
              <a:buFont typeface="Wingdings" panose="05000000000000000000" pitchFamily="2" charset="2"/>
              <a:buChar char="ü"/>
            </a:pPr>
            <a:r>
              <a:rPr lang="fr-FR" altLang="fr-FR" sz="1800" dirty="0">
                <a:solidFill>
                  <a:schemeClr val="tx1"/>
                </a:solidFill>
                <a:latin typeface="+mn-lt"/>
              </a:rPr>
              <a:t>Etude de suivi faune, flore, habitats sur la biodiversité des zones humides bordant la Sarthe suite à l’arasement des merlons de curage et leur remise en banquette</a:t>
            </a:r>
          </a:p>
          <a:p>
            <a:pPr lvl="1">
              <a:buFont typeface="Wingdings" panose="05000000000000000000" pitchFamily="2" charset="2"/>
              <a:buChar char="ü"/>
            </a:pPr>
            <a:r>
              <a:rPr lang="fr-FR" altLang="fr-FR" sz="1800" dirty="0">
                <a:solidFill>
                  <a:schemeClr val="tx1"/>
                </a:solidFill>
                <a:latin typeface="+mn-lt"/>
              </a:rPr>
              <a:t>Demandes de financement :</a:t>
            </a:r>
            <a:endParaRPr lang="fr-FR" altLang="fr-FR" sz="1800" dirty="0"/>
          </a:p>
        </p:txBody>
      </p:sp>
      <p:graphicFrame>
        <p:nvGraphicFramePr>
          <p:cNvPr id="3" name="Tableau 2">
            <a:extLst>
              <a:ext uri="{FF2B5EF4-FFF2-40B4-BE49-F238E27FC236}">
                <a16:creationId xmlns:a16="http://schemas.microsoft.com/office/drawing/2014/main" id="{ABEE46D0-DCF4-4028-85A9-67964A92F04E}"/>
              </a:ext>
            </a:extLst>
          </p:cNvPr>
          <p:cNvGraphicFramePr>
            <a:graphicFrameLocks noGrp="1"/>
          </p:cNvGraphicFramePr>
          <p:nvPr>
            <p:extLst>
              <p:ext uri="{D42A27DB-BD31-4B8C-83A1-F6EECF244321}">
                <p14:modId xmlns:p14="http://schemas.microsoft.com/office/powerpoint/2010/main" val="2285221547"/>
              </p:ext>
            </p:extLst>
          </p:nvPr>
        </p:nvGraphicFramePr>
        <p:xfrm>
          <a:off x="198120" y="4859399"/>
          <a:ext cx="6707148" cy="731772"/>
        </p:xfrm>
        <a:graphic>
          <a:graphicData uri="http://schemas.openxmlformats.org/drawingml/2006/table">
            <a:tbl>
              <a:tblPr firstRow="1" bandRow="1">
                <a:tableStyleId>{5C22544A-7EE6-4342-B048-85BDC9FD1C3A}</a:tableStyleId>
              </a:tblPr>
              <a:tblGrid>
                <a:gridCol w="2235716">
                  <a:extLst>
                    <a:ext uri="{9D8B030D-6E8A-4147-A177-3AD203B41FA5}">
                      <a16:colId xmlns:a16="http://schemas.microsoft.com/office/drawing/2014/main" val="20000"/>
                    </a:ext>
                  </a:extLst>
                </a:gridCol>
                <a:gridCol w="2303771">
                  <a:extLst>
                    <a:ext uri="{9D8B030D-6E8A-4147-A177-3AD203B41FA5}">
                      <a16:colId xmlns:a16="http://schemas.microsoft.com/office/drawing/2014/main" val="20001"/>
                    </a:ext>
                  </a:extLst>
                </a:gridCol>
                <a:gridCol w="2167661">
                  <a:extLst>
                    <a:ext uri="{9D8B030D-6E8A-4147-A177-3AD203B41FA5}">
                      <a16:colId xmlns:a16="http://schemas.microsoft.com/office/drawing/2014/main" val="2470227608"/>
                    </a:ext>
                  </a:extLst>
                </a:gridCol>
              </a:tblGrid>
              <a:tr h="0">
                <a:tc>
                  <a:txBody>
                    <a:bodyPr/>
                    <a:lstStyle/>
                    <a:p>
                      <a:pPr algn="ctr"/>
                      <a:r>
                        <a:rPr lang="fr-FR" sz="1800" b="1"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1800" b="1"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10 000 €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5" name="Image 4">
            <a:extLst>
              <a:ext uri="{FF2B5EF4-FFF2-40B4-BE49-F238E27FC236}">
                <a16:creationId xmlns:a16="http://schemas.microsoft.com/office/drawing/2014/main" id="{CC3FAABE-F42B-EFED-F519-3D8C8BA8E2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132" y="224786"/>
            <a:ext cx="3573056" cy="1123954"/>
          </a:xfrm>
          <a:prstGeom prst="rect">
            <a:avLst/>
          </a:prstGeom>
        </p:spPr>
      </p:pic>
      <p:pic>
        <p:nvPicPr>
          <p:cNvPr id="8" name="Image 7">
            <a:extLst>
              <a:ext uri="{FF2B5EF4-FFF2-40B4-BE49-F238E27FC236}">
                <a16:creationId xmlns:a16="http://schemas.microsoft.com/office/drawing/2014/main" id="{C3D82096-5C71-AE65-21A9-76A89BBD1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pic>
        <p:nvPicPr>
          <p:cNvPr id="10" name="Image 9">
            <a:extLst>
              <a:ext uri="{FF2B5EF4-FFF2-40B4-BE49-F238E27FC236}">
                <a16:creationId xmlns:a16="http://schemas.microsoft.com/office/drawing/2014/main" id="{07E24CCA-F53A-C009-63B7-0DDDDAED9A7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017026" y="1082040"/>
            <a:ext cx="2126974" cy="5775960"/>
          </a:xfrm>
          <a:prstGeom prst="rect">
            <a:avLst/>
          </a:prstGeom>
        </p:spPr>
      </p:pic>
    </p:spTree>
    <p:extLst>
      <p:ext uri="{BB962C8B-B14F-4D97-AF65-F5344CB8AC3E}">
        <p14:creationId xmlns:p14="http://schemas.microsoft.com/office/powerpoint/2010/main" val="2963311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468313" y="1239487"/>
            <a:ext cx="8675687" cy="4924425"/>
          </a:xfrm>
          <a:noFill/>
        </p:spPr>
        <p:txBody>
          <a:bodyPr vert="horz" wrap="square" lIns="91440" tIns="45720" rIns="91440" bIns="45720" numCol="1" anchor="t" anchorCtr="0" compatLnSpc="1">
            <a:prstTxWarp prst="textNoShape">
              <a:avLst/>
            </a:prstTxWarp>
          </a:bodyPr>
          <a:lstStyle/>
          <a:p>
            <a:pPr marL="355600" lvl="1">
              <a:buFont typeface="Wingdings" panose="05000000000000000000" pitchFamily="2" charset="2"/>
              <a:buChar char="§"/>
            </a:pPr>
            <a:r>
              <a:rPr lang="fr-FR" altLang="fr-FR" sz="2000" dirty="0">
                <a:solidFill>
                  <a:schemeClr val="accent1"/>
                </a:solidFill>
                <a:latin typeface="Arial" panose="020B0604020202020204" pitchFamily="34" charset="0"/>
                <a:cs typeface="Arial" panose="020B0604020202020204" pitchFamily="34" charset="0"/>
              </a:rPr>
              <a:t>Indicateurs qualité d’eau</a:t>
            </a:r>
          </a:p>
          <a:p>
            <a:pPr marL="457200" lvl="1" indent="0">
              <a:buNone/>
            </a:pPr>
            <a:endParaRPr lang="fr-FR" altLang="fr-FR" sz="1000" dirty="0">
              <a:solidFill>
                <a:schemeClr val="bg1">
                  <a:lumMod val="50000"/>
                </a:schemeClr>
              </a:solidFill>
            </a:endParaRPr>
          </a:p>
        </p:txBody>
      </p:sp>
      <p:pic>
        <p:nvPicPr>
          <p:cNvPr id="1026" name="Image 3" descr="image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1" y="157906"/>
            <a:ext cx="2129753" cy="89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709C0665-6BF6-4F2B-BD58-77CEDC94FA0B}"/>
              </a:ext>
            </a:extLst>
          </p:cNvPr>
          <p:cNvPicPr>
            <a:picLocks noChangeAspect="1"/>
          </p:cNvPicPr>
          <p:nvPr/>
        </p:nvPicPr>
        <p:blipFill>
          <a:blip r:embed="rId3"/>
          <a:stretch>
            <a:fillRect/>
          </a:stretch>
        </p:blipFill>
        <p:spPr>
          <a:xfrm>
            <a:off x="785191" y="1549456"/>
            <a:ext cx="7573618" cy="5020873"/>
          </a:xfrm>
          <a:prstGeom prst="rect">
            <a:avLst/>
          </a:prstGeom>
        </p:spPr>
      </p:pic>
      <p:pic>
        <p:nvPicPr>
          <p:cNvPr id="7" name="Image 6">
            <a:extLst>
              <a:ext uri="{FF2B5EF4-FFF2-40B4-BE49-F238E27FC236}">
                <a16:creationId xmlns:a16="http://schemas.microsoft.com/office/drawing/2014/main" id="{5757D375-5263-6A39-36F6-9DCC560F9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311438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2774624" y="967318"/>
            <a:ext cx="3771314" cy="889136"/>
          </a:xfrm>
          <a:noFill/>
        </p:spPr>
        <p:txBody>
          <a:bodyPr vert="horz" wrap="square" lIns="91440" tIns="45720" rIns="91440" bIns="45720" numCol="1" anchor="t" anchorCtr="0" compatLnSpc="1">
            <a:prstTxWarp prst="textNoShape">
              <a:avLst/>
            </a:prstTxWarp>
          </a:bodyPr>
          <a:lstStyle/>
          <a:p>
            <a:pPr marL="355600" lvl="1">
              <a:buFont typeface="Wingdings" panose="05000000000000000000" pitchFamily="2" charset="2"/>
              <a:buChar char="§"/>
            </a:pPr>
            <a:r>
              <a:rPr lang="fr-FR" altLang="fr-FR" sz="2000" dirty="0">
                <a:solidFill>
                  <a:schemeClr val="accent1"/>
                </a:solidFill>
                <a:latin typeface="Arial" panose="020B0604020202020204" pitchFamily="34" charset="0"/>
                <a:cs typeface="Arial" panose="020B0604020202020204" pitchFamily="34" charset="0"/>
              </a:rPr>
              <a:t>Indicateurs qualité d’eau</a:t>
            </a:r>
          </a:p>
          <a:p>
            <a:pPr marL="457200" lvl="1" indent="0">
              <a:buNone/>
            </a:pPr>
            <a:endParaRPr lang="fr-FR" altLang="fr-FR" sz="1000" dirty="0">
              <a:solidFill>
                <a:schemeClr val="bg1">
                  <a:lumMod val="50000"/>
                </a:schemeClr>
              </a:solidFill>
            </a:endParaRPr>
          </a:p>
        </p:txBody>
      </p:sp>
      <p:pic>
        <p:nvPicPr>
          <p:cNvPr id="1026" name="Image 3" descr="image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1" y="157906"/>
            <a:ext cx="2129753" cy="89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C87E186C-5E6D-4136-AA14-E1B3B489BA4E}"/>
              </a:ext>
            </a:extLst>
          </p:cNvPr>
          <p:cNvPicPr>
            <a:picLocks noChangeAspect="1"/>
          </p:cNvPicPr>
          <p:nvPr/>
        </p:nvPicPr>
        <p:blipFill>
          <a:blip r:embed="rId3"/>
          <a:stretch>
            <a:fillRect/>
          </a:stretch>
        </p:blipFill>
        <p:spPr>
          <a:xfrm>
            <a:off x="437908" y="1411886"/>
            <a:ext cx="8268184" cy="5446114"/>
          </a:xfrm>
          <a:prstGeom prst="rect">
            <a:avLst/>
          </a:prstGeom>
        </p:spPr>
      </p:pic>
      <p:pic>
        <p:nvPicPr>
          <p:cNvPr id="7" name="Image 6">
            <a:extLst>
              <a:ext uri="{FF2B5EF4-FFF2-40B4-BE49-F238E27FC236}">
                <a16:creationId xmlns:a16="http://schemas.microsoft.com/office/drawing/2014/main" id="{5757D375-5263-6A39-36F6-9DCC560F9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238663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929895" y="1228172"/>
            <a:ext cx="8675687" cy="89219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Demande de financement</a:t>
            </a:r>
          </a:p>
          <a:p>
            <a:pPr marL="0" indent="0">
              <a:buNone/>
            </a:pPr>
            <a:endParaRPr lang="fr-FR" altLang="fr-FR" sz="800" dirty="0">
              <a:latin typeface="Arial" panose="020B0604020202020204" pitchFamily="34" charset="0"/>
              <a:cs typeface="Arial" panose="020B0604020202020204" pitchFamily="34" charset="0"/>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a:p>
            <a:pPr marL="457200" lvl="1" indent="0">
              <a:buNone/>
            </a:pPr>
            <a:endParaRPr lang="fr-FR" altLang="fr-FR" sz="1000" dirty="0">
              <a:solidFill>
                <a:schemeClr val="bg1">
                  <a:lumMod val="50000"/>
                </a:schemeClr>
              </a:solidFill>
            </a:endParaRPr>
          </a:p>
        </p:txBody>
      </p:sp>
      <p:pic>
        <p:nvPicPr>
          <p:cNvPr id="1026" name="Image 3" descr="image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1" y="157906"/>
            <a:ext cx="2129753" cy="89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au 4">
            <a:extLst>
              <a:ext uri="{FF2B5EF4-FFF2-40B4-BE49-F238E27FC236}">
                <a16:creationId xmlns:a16="http://schemas.microsoft.com/office/drawing/2014/main" id="{F3877690-F600-4018-9E0D-4953C36720BB}"/>
              </a:ext>
            </a:extLst>
          </p:cNvPr>
          <p:cNvGraphicFramePr>
            <a:graphicFrameLocks noGrp="1"/>
          </p:cNvGraphicFramePr>
          <p:nvPr>
            <p:extLst>
              <p:ext uri="{D42A27DB-BD31-4B8C-83A1-F6EECF244321}">
                <p14:modId xmlns:p14="http://schemas.microsoft.com/office/powerpoint/2010/main" val="2117093141"/>
              </p:ext>
            </p:extLst>
          </p:nvPr>
        </p:nvGraphicFramePr>
        <p:xfrm>
          <a:off x="373855" y="1940629"/>
          <a:ext cx="8396289" cy="2713350"/>
        </p:xfrm>
        <a:graphic>
          <a:graphicData uri="http://schemas.openxmlformats.org/drawingml/2006/table">
            <a:tbl>
              <a:tblPr firstRow="1" bandRow="1">
                <a:tableStyleId>{5C22544A-7EE6-4342-B048-85BDC9FD1C3A}</a:tableStyleId>
              </a:tblPr>
              <a:tblGrid>
                <a:gridCol w="3113088">
                  <a:extLst>
                    <a:ext uri="{9D8B030D-6E8A-4147-A177-3AD203B41FA5}">
                      <a16:colId xmlns:a16="http://schemas.microsoft.com/office/drawing/2014/main" val="20000"/>
                    </a:ext>
                  </a:extLst>
                </a:gridCol>
                <a:gridCol w="1761067">
                  <a:extLst>
                    <a:ext uri="{9D8B030D-6E8A-4147-A177-3AD203B41FA5}">
                      <a16:colId xmlns:a16="http://schemas.microsoft.com/office/drawing/2014/main" val="1778383070"/>
                    </a:ext>
                  </a:extLst>
                </a:gridCol>
                <a:gridCol w="1761067">
                  <a:extLst>
                    <a:ext uri="{9D8B030D-6E8A-4147-A177-3AD203B41FA5}">
                      <a16:colId xmlns:a16="http://schemas.microsoft.com/office/drawing/2014/main" val="20001"/>
                    </a:ext>
                  </a:extLst>
                </a:gridCol>
                <a:gridCol w="1761067">
                  <a:extLst>
                    <a:ext uri="{9D8B030D-6E8A-4147-A177-3AD203B41FA5}">
                      <a16:colId xmlns:a16="http://schemas.microsoft.com/office/drawing/2014/main" val="2470227608"/>
                    </a:ext>
                  </a:extLst>
                </a:gridCol>
              </a:tblGrid>
              <a:tr h="0">
                <a:tc>
                  <a:txBody>
                    <a:bodyPr/>
                    <a:lstStyle/>
                    <a:p>
                      <a:pPr algn="ctr"/>
                      <a:r>
                        <a:rPr lang="fr-FR" sz="20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2000" dirty="0">
                          <a:latin typeface="Segoe UI Semibold" panose="020B0702040204020203" pitchFamily="34" charset="0"/>
                          <a:cs typeface="Segoe UI Semibold" panose="020B0702040204020203" pitchFamily="34" charset="0"/>
                        </a:rPr>
                        <a:t>Montants 2024</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2000" dirty="0">
                          <a:latin typeface="Segoe UI Semibold" panose="020B0702040204020203" pitchFamily="34" charset="0"/>
                          <a:cs typeface="Segoe UI Semibold" panose="020B0702040204020203" pitchFamily="34" charset="0"/>
                        </a:rPr>
                        <a:t>Prévisionnel 2025</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fr-FR" sz="2000" dirty="0">
                          <a:latin typeface="Segoe UI Semibold" panose="020B0702040204020203" pitchFamily="34" charset="0"/>
                          <a:cs typeface="Segoe UI Semibold" panose="020B0702040204020203" pitchFamily="34" charset="0"/>
                        </a:rPr>
                        <a:t>Prévisionnel 2026</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pPr algn="ctr"/>
                      <a:r>
                        <a:rPr lang="fr-FR" sz="1800" b="1" dirty="0">
                          <a:latin typeface="Segoe UI Semilight" panose="020B0402040204020203" pitchFamily="34" charset="0"/>
                          <a:cs typeface="Segoe UI Semilight" panose="020B0402040204020203" pitchFamily="34" charset="0"/>
                        </a:rPr>
                        <a:t>Suivi analytique de la qualité d’eau</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2 762.59 €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2 934.59 €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3 100 €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pPr algn="ctr"/>
                      <a:r>
                        <a:rPr lang="fr-FR" sz="1800" b="1" dirty="0">
                          <a:latin typeface="Segoe UI Semilight" panose="020B0402040204020203" pitchFamily="34" charset="0"/>
                          <a:cs typeface="Segoe UI Semilight" panose="020B0402040204020203" pitchFamily="34" charset="0"/>
                        </a:rPr>
                        <a:t>Formation technique agricole</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0</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5 000 €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Suivi des essais et accompagnement individuel</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0</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3 800 €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7 000 €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2254332"/>
                  </a:ext>
                </a:extLst>
              </a:tr>
              <a:tr h="288000">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Coût total de l’action</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fr-FR" sz="1800" b="1" dirty="0">
                          <a:latin typeface="Segoe UI Semilight" panose="020B0402040204020203" pitchFamily="34" charset="0"/>
                          <a:cs typeface="Segoe UI Semilight" panose="020B0402040204020203" pitchFamily="34" charset="0"/>
                        </a:rPr>
                        <a:t>2 762.59 €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11 734.59 €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fr-FR" sz="1800" b="1" dirty="0">
                          <a:latin typeface="Segoe UI Semilight" panose="020B0402040204020203" pitchFamily="34" charset="0"/>
                          <a:cs typeface="Segoe UI Semilight" panose="020B0402040204020203" pitchFamily="34" charset="0"/>
                        </a:rPr>
                        <a:t>10 100 €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7" name="Image 6">
            <a:extLst>
              <a:ext uri="{FF2B5EF4-FFF2-40B4-BE49-F238E27FC236}">
                <a16:creationId xmlns:a16="http://schemas.microsoft.com/office/drawing/2014/main" id="{5757D375-5263-6A39-36F6-9DCC560F90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026" y="94519"/>
            <a:ext cx="2022831" cy="738551"/>
          </a:xfrm>
          <a:prstGeom prst="rect">
            <a:avLst/>
          </a:prstGeom>
        </p:spPr>
      </p:pic>
    </p:spTree>
    <p:extLst>
      <p:ext uri="{BB962C8B-B14F-4D97-AF65-F5344CB8AC3E}">
        <p14:creationId xmlns:p14="http://schemas.microsoft.com/office/powerpoint/2010/main" val="149906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6C9733-4E1E-0FE1-67AF-BFF0B39E6214}"/>
              </a:ext>
            </a:extLst>
          </p:cNvPr>
          <p:cNvPicPr>
            <a:picLocks noChangeAspect="1"/>
          </p:cNvPicPr>
          <p:nvPr/>
        </p:nvPicPr>
        <p:blipFill>
          <a:blip r:embed="rId2"/>
          <a:srcRect t="18568" b="12906"/>
          <a:stretch/>
        </p:blipFill>
        <p:spPr>
          <a:xfrm>
            <a:off x="0" y="182057"/>
            <a:ext cx="3296511" cy="1540566"/>
          </a:xfrm>
          <a:prstGeom prst="rect">
            <a:avLst/>
          </a:prstGeom>
        </p:spPr>
      </p:pic>
      <p:pic>
        <p:nvPicPr>
          <p:cNvPr id="5" name="Image 4">
            <a:extLst>
              <a:ext uri="{FF2B5EF4-FFF2-40B4-BE49-F238E27FC236}">
                <a16:creationId xmlns:a16="http://schemas.microsoft.com/office/drawing/2014/main" id="{667FC153-F61F-8CAB-1AD4-40DC61D31B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087" y="213789"/>
            <a:ext cx="2022831" cy="738551"/>
          </a:xfrm>
          <a:prstGeom prst="rect">
            <a:avLst/>
          </a:prstGeom>
        </p:spPr>
      </p:pic>
      <p:pic>
        <p:nvPicPr>
          <p:cNvPr id="7" name="Image 6">
            <a:extLst>
              <a:ext uri="{FF2B5EF4-FFF2-40B4-BE49-F238E27FC236}">
                <a16:creationId xmlns:a16="http://schemas.microsoft.com/office/drawing/2014/main" id="{5155DE15-63A9-66CF-959B-3C2A4BF79F3C}"/>
              </a:ext>
            </a:extLst>
          </p:cNvPr>
          <p:cNvPicPr>
            <a:picLocks noChangeAspect="1"/>
          </p:cNvPicPr>
          <p:nvPr/>
        </p:nvPicPr>
        <p:blipFill>
          <a:blip r:embed="rId4" cstate="print">
            <a:extLst>
              <a:ext uri="{28A0092B-C50C-407E-A947-70E740481C1C}">
                <a14:useLocalDpi xmlns:a14="http://schemas.microsoft.com/office/drawing/2010/main" val="0"/>
              </a:ext>
            </a:extLst>
          </a:blip>
          <a:srcRect b="6292"/>
          <a:stretch/>
        </p:blipFill>
        <p:spPr>
          <a:xfrm>
            <a:off x="0" y="2038101"/>
            <a:ext cx="9144000" cy="4819899"/>
          </a:xfrm>
          <a:prstGeom prst="rect">
            <a:avLst/>
          </a:prstGeom>
        </p:spPr>
      </p:pic>
      <p:sp>
        <p:nvSpPr>
          <p:cNvPr id="9" name="Rectangle 8">
            <a:extLst>
              <a:ext uri="{FF2B5EF4-FFF2-40B4-BE49-F238E27FC236}">
                <a16:creationId xmlns:a16="http://schemas.microsoft.com/office/drawing/2014/main" id="{4EEC4809-AEF8-2C77-06B1-5816E6D9450F}"/>
              </a:ext>
            </a:extLst>
          </p:cNvPr>
          <p:cNvSpPr/>
          <p:nvPr/>
        </p:nvSpPr>
        <p:spPr>
          <a:xfrm>
            <a:off x="408647" y="3429000"/>
            <a:ext cx="8836953" cy="1323439"/>
          </a:xfrm>
          <a:prstGeom prst="rect">
            <a:avLst/>
          </a:prstGeom>
          <a:noFill/>
        </p:spPr>
        <p:txBody>
          <a:bodyPr wrap="square" lIns="91440" tIns="45720" rIns="91440" bIns="45720">
            <a:spAutoFit/>
          </a:bodyPr>
          <a:lstStyle/>
          <a:p>
            <a:pPr algn="ctr"/>
            <a:r>
              <a:rPr lang="fr-FR" sz="4000" dirty="0">
                <a:ln w="0"/>
                <a:solidFill>
                  <a:schemeClr val="bg1"/>
                </a:solidFill>
                <a:effectLst>
                  <a:outerShdw blurRad="38100" dist="19050" dir="2700000" algn="tl" rotWithShape="0">
                    <a:schemeClr val="dk1">
                      <a:alpha val="40000"/>
                    </a:schemeClr>
                  </a:outerShdw>
                </a:effectLst>
              </a:rPr>
              <a:t>Captage AEP de la </a:t>
            </a:r>
            <a:r>
              <a:rPr lang="fr-FR" sz="4000" dirty="0" err="1">
                <a:ln w="0"/>
                <a:solidFill>
                  <a:schemeClr val="bg1"/>
                </a:solidFill>
                <a:effectLst>
                  <a:outerShdw blurRad="38100" dist="19050" dir="2700000" algn="tl" rotWithShape="0">
                    <a:schemeClr val="dk1">
                      <a:alpha val="40000"/>
                    </a:schemeClr>
                  </a:outerShdw>
                </a:effectLst>
              </a:rPr>
              <a:t>CdC</a:t>
            </a:r>
            <a:r>
              <a:rPr lang="fr-FR" sz="4000" dirty="0">
                <a:ln w="0"/>
                <a:solidFill>
                  <a:schemeClr val="bg1"/>
                </a:solidFill>
                <a:effectLst>
                  <a:outerShdw blurRad="38100" dist="19050" dir="2700000" algn="tl" rotWithShape="0">
                    <a:schemeClr val="dk1">
                      <a:alpha val="40000"/>
                    </a:schemeClr>
                  </a:outerShdw>
                </a:effectLst>
              </a:rPr>
              <a:t> de la Vallée de la Haute Sarthe (</a:t>
            </a:r>
            <a:r>
              <a:rPr lang="fr-FR" sz="4000" dirty="0" err="1">
                <a:ln w="0"/>
                <a:solidFill>
                  <a:schemeClr val="bg1"/>
                </a:solidFill>
                <a:effectLst>
                  <a:outerShdw blurRad="38100" dist="19050" dir="2700000" algn="tl" rotWithShape="0">
                    <a:schemeClr val="dk1">
                      <a:alpha val="40000"/>
                    </a:schemeClr>
                  </a:outerShdw>
                </a:effectLst>
              </a:rPr>
              <a:t>Courpotin</a:t>
            </a:r>
            <a:r>
              <a:rPr lang="fr-FR" sz="4000" dirty="0">
                <a:ln w="0"/>
                <a:solidFill>
                  <a:schemeClr val="bg1"/>
                </a:solidFill>
                <a:effectLst>
                  <a:outerShdw blurRad="38100" dist="19050" dir="2700000" algn="tl" rotWithShape="0">
                    <a:schemeClr val="dk1">
                      <a:alpha val="40000"/>
                    </a:schemeClr>
                  </a:outerShdw>
                </a:effectLst>
              </a:rPr>
              <a:t>)</a:t>
            </a:r>
            <a:endParaRPr lang="fr-FR" sz="4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16458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328613" y="1096169"/>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lancées pour la période 2024-2026 </a:t>
            </a:r>
          </a:p>
          <a:p>
            <a:pPr marL="0" indent="0">
              <a:buNone/>
            </a:pPr>
            <a:endParaRPr lang="fr-FR" altLang="fr-FR" dirty="0"/>
          </a:p>
          <a:p>
            <a:pPr marL="0" indent="0" algn="just">
              <a:buNone/>
            </a:pPr>
            <a:r>
              <a:rPr lang="fr-FR" altLang="fr-FR" dirty="0">
                <a:solidFill>
                  <a:schemeClr val="tx1"/>
                </a:solidFill>
                <a:latin typeface="+mn-lt"/>
              </a:rPr>
              <a:t>Le captage de Courpotin fait l’objet d’une dérogation pour l’atrazine-</a:t>
            </a:r>
            <a:r>
              <a:rPr lang="fr-FR" altLang="fr-FR" dirty="0" err="1">
                <a:solidFill>
                  <a:schemeClr val="tx1"/>
                </a:solidFill>
                <a:latin typeface="+mn-lt"/>
              </a:rPr>
              <a:t>déséthyl</a:t>
            </a:r>
            <a:r>
              <a:rPr lang="fr-FR" altLang="fr-FR" dirty="0">
                <a:solidFill>
                  <a:schemeClr val="tx1"/>
                </a:solidFill>
                <a:latin typeface="+mn-lt"/>
              </a:rPr>
              <a:t>. </a:t>
            </a:r>
            <a:r>
              <a:rPr lang="fr-FR" altLang="fr-FR" b="1" dirty="0">
                <a:solidFill>
                  <a:schemeClr val="tx1"/>
                </a:solidFill>
                <a:latin typeface="+mn-lt"/>
              </a:rPr>
              <a:t>Une étude pour délimiter l’aire d’alimentation du captage (ACC) a été lancée</a:t>
            </a:r>
            <a:r>
              <a:rPr lang="fr-FR" altLang="fr-FR" dirty="0">
                <a:solidFill>
                  <a:schemeClr val="tx1"/>
                </a:solidFill>
                <a:latin typeface="+mn-lt"/>
              </a:rPr>
              <a:t>. Elle permettra de connaître les surfaces sur lesquelles l’eau qui s’infiltre (ou qui ruisselle) alimente le captage. Une fois l’ACC délimitée, il conviendra d’organiser une réunion de travail et de concertation avec les partenaires ainsi qu’une réunion d’information auprès des agriculteurs.</a:t>
            </a:r>
          </a:p>
          <a:p>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5" name="Tableau 4">
            <a:extLst>
              <a:ext uri="{FF2B5EF4-FFF2-40B4-BE49-F238E27FC236}">
                <a16:creationId xmlns:a16="http://schemas.microsoft.com/office/drawing/2014/main" id="{B319203B-2C73-FEA8-6D9C-E40373150797}"/>
              </a:ext>
            </a:extLst>
          </p:cNvPr>
          <p:cNvGraphicFramePr>
            <a:graphicFrameLocks noGrp="1"/>
          </p:cNvGraphicFramePr>
          <p:nvPr>
            <p:extLst>
              <p:ext uri="{D42A27DB-BD31-4B8C-83A1-F6EECF244321}">
                <p14:modId xmlns:p14="http://schemas.microsoft.com/office/powerpoint/2010/main" val="2614936644"/>
              </p:ext>
            </p:extLst>
          </p:nvPr>
        </p:nvGraphicFramePr>
        <p:xfrm>
          <a:off x="2098330" y="4495964"/>
          <a:ext cx="5338598" cy="1524630"/>
        </p:xfrm>
        <a:graphic>
          <a:graphicData uri="http://schemas.openxmlformats.org/drawingml/2006/table">
            <a:tbl>
              <a:tblPr firstRow="1" bandRow="1">
                <a:tableStyleId>{5C22544A-7EE6-4342-B048-85BDC9FD1C3A}</a:tableStyleId>
              </a:tblPr>
              <a:tblGrid>
                <a:gridCol w="5338598">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Étude sur la délimitation de l’AAC : 27880,40 €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Réunion de travail et de concertation avec les partenaires : 2000 €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9792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Réunion d’information auprès des exploitants agricoles : 900 €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30780,40 €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0179401"/>
                  </a:ext>
                </a:extLst>
              </a:tr>
            </a:tbl>
          </a:graphicData>
        </a:graphic>
      </p:graphicFrame>
      <p:pic>
        <p:nvPicPr>
          <p:cNvPr id="3" name="Image 2">
            <a:extLst>
              <a:ext uri="{FF2B5EF4-FFF2-40B4-BE49-F238E27FC236}">
                <a16:creationId xmlns:a16="http://schemas.microsoft.com/office/drawing/2014/main" id="{2B7991FC-6C6D-BB54-66F9-A83BC0B76110}"/>
              </a:ext>
            </a:extLst>
          </p:cNvPr>
          <p:cNvPicPr>
            <a:picLocks noChangeAspect="1"/>
          </p:cNvPicPr>
          <p:nvPr/>
        </p:nvPicPr>
        <p:blipFill>
          <a:blip r:embed="rId2"/>
          <a:srcRect t="18568" b="12906"/>
          <a:stretch/>
        </p:blipFill>
        <p:spPr>
          <a:xfrm>
            <a:off x="0" y="0"/>
            <a:ext cx="2415209" cy="1128705"/>
          </a:xfrm>
          <a:prstGeom prst="rect">
            <a:avLst/>
          </a:prstGeom>
        </p:spPr>
      </p:pic>
      <p:pic>
        <p:nvPicPr>
          <p:cNvPr id="4" name="Image 3">
            <a:extLst>
              <a:ext uri="{FF2B5EF4-FFF2-40B4-BE49-F238E27FC236}">
                <a16:creationId xmlns:a16="http://schemas.microsoft.com/office/drawing/2014/main" id="{1461C112-21F3-7629-BA4E-C2C29A1878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318630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contenu 2">
            <a:extLst>
              <a:ext uri="{FF2B5EF4-FFF2-40B4-BE49-F238E27FC236}">
                <a16:creationId xmlns:a16="http://schemas.microsoft.com/office/drawing/2014/main" id="{92F079BD-115A-401B-B74E-F35D96CD6EC8}"/>
              </a:ext>
            </a:extLst>
          </p:cNvPr>
          <p:cNvSpPr>
            <a:spLocks noGrp="1"/>
          </p:cNvSpPr>
          <p:nvPr>
            <p:ph idx="1"/>
          </p:nvPr>
        </p:nvSpPr>
        <p:spPr>
          <a:xfrm>
            <a:off x="121554" y="1294952"/>
            <a:ext cx="8675687" cy="4924425"/>
          </a:xfrm>
          <a:noFill/>
        </p:spPr>
        <p:txBody>
          <a:bodyPr vert="horz" wrap="square" lIns="91440" tIns="45720" rIns="91440" bIns="45720" numCol="1" anchor="t" anchorCtr="0" compatLnSpc="1">
            <a:prstTxWarp prst="textNoShape">
              <a:avLst/>
            </a:prstTxWarp>
          </a:bodyPr>
          <a:lstStyle/>
          <a:p>
            <a:r>
              <a:rPr lang="fr-FR" altLang="fr-FR" dirty="0">
                <a:latin typeface="Arial" panose="020B0604020202020204" pitchFamily="34" charset="0"/>
                <a:cs typeface="Arial" panose="020B0604020202020204" pitchFamily="34" charset="0"/>
              </a:rPr>
              <a:t>Actions lancées pour la période 2024-2026 </a:t>
            </a:r>
          </a:p>
          <a:p>
            <a:pPr marL="0" indent="0">
              <a:buNone/>
            </a:pPr>
            <a:endParaRPr lang="fr-FR" altLang="fr-FR" dirty="0"/>
          </a:p>
          <a:p>
            <a:pPr marL="0" indent="0" algn="just">
              <a:buNone/>
            </a:pPr>
            <a:r>
              <a:rPr lang="fr-FR" dirty="0">
                <a:solidFill>
                  <a:srgbClr val="000000"/>
                </a:solidFill>
                <a:effectLst/>
                <a:latin typeface="+mj-lt"/>
                <a:ea typeface="Times New Roman" panose="02020603050405020304" pitchFamily="18" charset="0"/>
              </a:rPr>
              <a:t>Dans le cadre de la protection du captage de Courpotin, </a:t>
            </a:r>
            <a:r>
              <a:rPr lang="fr-FR" b="1" dirty="0">
                <a:solidFill>
                  <a:srgbClr val="000000"/>
                </a:solidFill>
                <a:effectLst/>
                <a:latin typeface="+mj-lt"/>
                <a:ea typeface="Times New Roman" panose="02020603050405020304" pitchFamily="18" charset="0"/>
              </a:rPr>
              <a:t>des essais sur </a:t>
            </a:r>
            <a:r>
              <a:rPr lang="fr-FR" b="1" dirty="0">
                <a:solidFill>
                  <a:srgbClr val="000000"/>
                </a:solidFill>
                <a:latin typeface="+mj-lt"/>
                <a:ea typeface="Times New Roman" panose="02020603050405020304" pitchFamily="18" charset="0"/>
              </a:rPr>
              <a:t>le </a:t>
            </a:r>
            <a:r>
              <a:rPr lang="fr-FR" b="1" dirty="0">
                <a:solidFill>
                  <a:srgbClr val="000000"/>
                </a:solidFill>
                <a:effectLst/>
                <a:latin typeface="+mj-lt"/>
                <a:ea typeface="Times New Roman" panose="02020603050405020304" pitchFamily="18" charset="0"/>
              </a:rPr>
              <a:t>désherbage des maïs ont été menés </a:t>
            </a:r>
            <a:r>
              <a:rPr lang="fr-FR" dirty="0">
                <a:solidFill>
                  <a:srgbClr val="000000"/>
                </a:solidFill>
                <a:effectLst/>
                <a:latin typeface="+mj-lt"/>
                <a:ea typeface="Times New Roman" panose="02020603050405020304" pitchFamily="18" charset="0"/>
              </a:rPr>
              <a:t>pour identifier des stratégies de désherbage mixtes ou mécanique permettant de réduire le recours aux herbicides, pratique à risque pour la potabilité de l’eau. </a:t>
            </a:r>
            <a:endParaRPr lang="fr-FR" dirty="0">
              <a:solidFill>
                <a:srgbClr val="000000"/>
              </a:solidFill>
              <a:latin typeface="+mj-lt"/>
              <a:ea typeface="Times New Roman" panose="02020603050405020304" pitchFamily="18" charset="0"/>
            </a:endParaRPr>
          </a:p>
          <a:p>
            <a:endParaRPr lang="fr-FR" altLang="fr-FR" dirty="0">
              <a:solidFill>
                <a:schemeClr val="tx1"/>
              </a:solidFill>
              <a:latin typeface="+mn-lt"/>
            </a:endParaRPr>
          </a:p>
          <a:p>
            <a:r>
              <a:rPr lang="fr-FR" altLang="fr-FR" dirty="0">
                <a:solidFill>
                  <a:schemeClr val="tx1"/>
                </a:solidFill>
                <a:latin typeface="+mn-lt"/>
              </a:rPr>
              <a:t>Demandes de financement</a:t>
            </a:r>
            <a:endParaRPr lang="fr-FR" altLang="fr-FR" dirty="0"/>
          </a:p>
        </p:txBody>
      </p:sp>
      <p:graphicFrame>
        <p:nvGraphicFramePr>
          <p:cNvPr id="5" name="Tableau 4">
            <a:extLst>
              <a:ext uri="{FF2B5EF4-FFF2-40B4-BE49-F238E27FC236}">
                <a16:creationId xmlns:a16="http://schemas.microsoft.com/office/drawing/2014/main" id="{B319203B-2C73-FEA8-6D9C-E40373150797}"/>
              </a:ext>
            </a:extLst>
          </p:cNvPr>
          <p:cNvGraphicFramePr>
            <a:graphicFrameLocks noGrp="1"/>
          </p:cNvGraphicFramePr>
          <p:nvPr>
            <p:extLst>
              <p:ext uri="{D42A27DB-BD31-4B8C-83A1-F6EECF244321}">
                <p14:modId xmlns:p14="http://schemas.microsoft.com/office/powerpoint/2010/main" val="3255175393"/>
              </p:ext>
            </p:extLst>
          </p:nvPr>
        </p:nvGraphicFramePr>
        <p:xfrm>
          <a:off x="2110090" y="4114744"/>
          <a:ext cx="4923819" cy="1219704"/>
        </p:xfrm>
        <a:graphic>
          <a:graphicData uri="http://schemas.openxmlformats.org/drawingml/2006/table">
            <a:tbl>
              <a:tblPr firstRow="1" bandRow="1">
                <a:tableStyleId>{5C22544A-7EE6-4342-B048-85BDC9FD1C3A}</a:tableStyleId>
              </a:tblPr>
              <a:tblGrid>
                <a:gridCol w="4923819">
                  <a:extLst>
                    <a:ext uri="{9D8B030D-6E8A-4147-A177-3AD203B41FA5}">
                      <a16:colId xmlns:a16="http://schemas.microsoft.com/office/drawing/2014/main" val="20000"/>
                    </a:ext>
                  </a:extLst>
                </a:gridCol>
              </a:tblGrid>
              <a:tr h="264780">
                <a:tc>
                  <a:txBody>
                    <a:bodyPr/>
                    <a:lstStyle/>
                    <a:p>
                      <a:pPr algn="ctr"/>
                      <a:r>
                        <a:rPr lang="fr-FR" sz="1400" dirty="0">
                          <a:latin typeface="Segoe UI Semibold" panose="020B0702040204020203" pitchFamily="34" charset="0"/>
                          <a:cs typeface="Segoe UI Semibold" panose="020B0702040204020203" pitchFamily="34" charset="0"/>
                        </a:rPr>
                        <a:t>Eléments financiers</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8000">
                <a:tc>
                  <a:txBody>
                    <a:bodyPr/>
                    <a:lstStyle/>
                    <a:p>
                      <a:r>
                        <a:rPr lang="fr-FR" sz="1400" dirty="0">
                          <a:latin typeface="Segoe UI Semilight" panose="020B0402040204020203" pitchFamily="34" charset="0"/>
                          <a:cs typeface="Segoe UI Semilight" panose="020B0402040204020203" pitchFamily="34" charset="0"/>
                        </a:rPr>
                        <a:t>Essais de désherbage sur parcelles : 4312,50 €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963602"/>
                  </a:ext>
                </a:extLst>
              </a:tr>
              <a:tr h="288000">
                <a:tc>
                  <a:txBody>
                    <a:bodyPr/>
                    <a:lstStyle/>
                    <a:p>
                      <a:r>
                        <a:rPr lang="fr-FR" sz="1400" dirty="0">
                          <a:latin typeface="Segoe UI Semilight" panose="020B0402040204020203" pitchFamily="34" charset="0"/>
                          <a:cs typeface="Segoe UI Semilight" panose="020B0402040204020203" pitchFamily="34" charset="0"/>
                        </a:rPr>
                        <a:t>Réunion d’informations / démonstration de binage : 1400 €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642902"/>
                  </a:ext>
                </a:extLst>
              </a:tr>
              <a:tr h="288000">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fr-FR" sz="1400" dirty="0">
                          <a:latin typeface="Segoe UI Semilight" panose="020B0402040204020203" pitchFamily="34" charset="0"/>
                          <a:cs typeface="Segoe UI Semilight" panose="020B0402040204020203" pitchFamily="34" charset="0"/>
                        </a:rPr>
                        <a:t>Coût total de l’action : 5712,50 €</a:t>
                      </a:r>
                    </a:p>
                  </a:txBody>
                  <a:tcPr marL="91448" marR="91448" marT="45783" marB="4578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605242"/>
                  </a:ext>
                </a:extLst>
              </a:tr>
            </a:tbl>
          </a:graphicData>
        </a:graphic>
      </p:graphicFrame>
      <p:pic>
        <p:nvPicPr>
          <p:cNvPr id="3" name="Image 2">
            <a:extLst>
              <a:ext uri="{FF2B5EF4-FFF2-40B4-BE49-F238E27FC236}">
                <a16:creationId xmlns:a16="http://schemas.microsoft.com/office/drawing/2014/main" id="{06A51A61-36FE-FC72-A78B-D92824FC6D66}"/>
              </a:ext>
            </a:extLst>
          </p:cNvPr>
          <p:cNvPicPr>
            <a:picLocks noChangeAspect="1"/>
          </p:cNvPicPr>
          <p:nvPr/>
        </p:nvPicPr>
        <p:blipFill>
          <a:blip r:embed="rId2"/>
          <a:srcRect t="18568" b="12906"/>
          <a:stretch/>
        </p:blipFill>
        <p:spPr>
          <a:xfrm>
            <a:off x="0" y="0"/>
            <a:ext cx="2415209" cy="1128705"/>
          </a:xfrm>
          <a:prstGeom prst="rect">
            <a:avLst/>
          </a:prstGeom>
        </p:spPr>
      </p:pic>
      <p:pic>
        <p:nvPicPr>
          <p:cNvPr id="4" name="Image 3">
            <a:extLst>
              <a:ext uri="{FF2B5EF4-FFF2-40B4-BE49-F238E27FC236}">
                <a16:creationId xmlns:a16="http://schemas.microsoft.com/office/drawing/2014/main" id="{AF7485A5-795F-A505-F3BE-D639BB8157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1" y="156068"/>
            <a:ext cx="1482040" cy="541104"/>
          </a:xfrm>
          <a:prstGeom prst="rect">
            <a:avLst/>
          </a:prstGeom>
        </p:spPr>
      </p:pic>
    </p:spTree>
    <p:extLst>
      <p:ext uri="{BB962C8B-B14F-4D97-AF65-F5344CB8AC3E}">
        <p14:creationId xmlns:p14="http://schemas.microsoft.com/office/powerpoint/2010/main" val="47265997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ogo moy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400" b="1" i="0" dirty="0" smtClean="0">
            <a:latin typeface="Marianne"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ogo moy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400" b="1" i="0" dirty="0" smtClean="0">
            <a:latin typeface="Marianne"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ogo moy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sz="2400" b="1" i="0" dirty="0" smtClean="0">
            <a:latin typeface="Marianne"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2058</Words>
  <Application>Microsoft Office PowerPoint</Application>
  <PresentationFormat>Affichage à l'écran (4:3)</PresentationFormat>
  <Paragraphs>307</Paragraphs>
  <Slides>34</Slides>
  <Notes>0</Notes>
  <HiddenSlides>0</HiddenSlides>
  <MMClips>0</MMClips>
  <ScaleCrop>false</ScaleCrop>
  <HeadingPairs>
    <vt:vector size="6" baseType="variant">
      <vt:variant>
        <vt:lpstr>Polices utilisées</vt:lpstr>
      </vt:variant>
      <vt:variant>
        <vt:i4>13</vt:i4>
      </vt:variant>
      <vt:variant>
        <vt:lpstr>Thème</vt:lpstr>
      </vt:variant>
      <vt:variant>
        <vt:i4>11</vt:i4>
      </vt:variant>
      <vt:variant>
        <vt:lpstr>Titres des diapositives</vt:lpstr>
      </vt:variant>
      <vt:variant>
        <vt:i4>34</vt:i4>
      </vt:variant>
    </vt:vector>
  </HeadingPairs>
  <TitlesOfParts>
    <vt:vector size="58" baseType="lpstr">
      <vt:lpstr>SimSun</vt:lpstr>
      <vt:lpstr>Antenna Bold</vt:lpstr>
      <vt:lpstr>Antenna Light</vt:lpstr>
      <vt:lpstr>Antenna Medium</vt:lpstr>
      <vt:lpstr>Arial</vt:lpstr>
      <vt:lpstr>Calibri</vt:lpstr>
      <vt:lpstr>Calibri Light</vt:lpstr>
      <vt:lpstr>Marianne</vt:lpstr>
      <vt:lpstr>Segoe UI Black</vt:lpstr>
      <vt:lpstr>Segoe UI Semibold</vt:lpstr>
      <vt:lpstr>Segoe UI Semilight</vt:lpstr>
      <vt:lpstr>Times New Roman</vt:lpstr>
      <vt:lpstr>Wingdings</vt:lpstr>
      <vt:lpstr>Thème Office</vt:lpstr>
      <vt:lpstr>1_Thème Office</vt:lpstr>
      <vt:lpstr>2_Thème Office</vt:lpstr>
      <vt:lpstr>Logo moyen</vt:lpstr>
      <vt:lpstr>1_Logo moyen</vt:lpstr>
      <vt:lpstr>2_Logo moyen</vt:lpstr>
      <vt:lpstr>3_Thème Office</vt:lpstr>
      <vt:lpstr>4_Thème Office</vt:lpstr>
      <vt:lpstr>5_Thème Office</vt:lpstr>
      <vt:lpstr>6_Thème Office</vt:lpstr>
      <vt:lpstr>7_Thème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Actions lancées ou en cours sur 2024-2026</vt:lpstr>
      <vt:lpstr>Actions lancées ou en cours sur 2024-2026</vt:lpstr>
      <vt:lpstr>Actions lancées ou en cours sur 2024-2026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LE BORGNE</dc:creator>
  <cp:lastModifiedBy>Eric LE BORGNE - EPTB Sarthe</cp:lastModifiedBy>
  <cp:revision>72</cp:revision>
  <cp:lastPrinted>2021-01-27T17:37:29Z</cp:lastPrinted>
  <dcterms:created xsi:type="dcterms:W3CDTF">2021-01-27T15:25:26Z</dcterms:created>
  <dcterms:modified xsi:type="dcterms:W3CDTF">2025-10-02T09:00:19Z</dcterms:modified>
</cp:coreProperties>
</file>